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38"/>
  </p:handoutMasterIdLst>
  <p:sldIdLst>
    <p:sldId id="614" r:id="rId3"/>
    <p:sldId id="550" r:id="rId5"/>
    <p:sldId id="552" r:id="rId6"/>
    <p:sldId id="553" r:id="rId7"/>
    <p:sldId id="555" r:id="rId8"/>
    <p:sldId id="581" r:id="rId9"/>
    <p:sldId id="556" r:id="rId10"/>
    <p:sldId id="557" r:id="rId11"/>
    <p:sldId id="582" r:id="rId12"/>
    <p:sldId id="558" r:id="rId13"/>
    <p:sldId id="559" r:id="rId14"/>
    <p:sldId id="590" r:id="rId15"/>
    <p:sldId id="591" r:id="rId16"/>
    <p:sldId id="561" r:id="rId17"/>
    <p:sldId id="562" r:id="rId18"/>
    <p:sldId id="563" r:id="rId19"/>
    <p:sldId id="592" r:id="rId20"/>
    <p:sldId id="593" r:id="rId21"/>
    <p:sldId id="594" r:id="rId22"/>
    <p:sldId id="583" r:id="rId23"/>
    <p:sldId id="595" r:id="rId24"/>
    <p:sldId id="585" r:id="rId25"/>
    <p:sldId id="586" r:id="rId26"/>
    <p:sldId id="587" r:id="rId27"/>
    <p:sldId id="589" r:id="rId28"/>
    <p:sldId id="578" r:id="rId29"/>
    <p:sldId id="569" r:id="rId30"/>
    <p:sldId id="570" r:id="rId31"/>
    <p:sldId id="571" r:id="rId32"/>
    <p:sldId id="574" r:id="rId33"/>
    <p:sldId id="579" r:id="rId34"/>
    <p:sldId id="580" r:id="rId35"/>
    <p:sldId id="577" r:id="rId36"/>
    <p:sldId id="615" r:id="rId3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83B8"/>
    <a:srgbClr val="0E9CDE"/>
    <a:srgbClr val="FFFFFF"/>
    <a:srgbClr val="0B7BAD"/>
    <a:srgbClr val="EDF5FD"/>
    <a:srgbClr val="E2F5FE"/>
    <a:srgbClr val="EBF9EC"/>
    <a:srgbClr val="FB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83756" autoAdjust="0"/>
  </p:normalViewPr>
  <p:slideViewPr>
    <p:cSldViewPr>
      <p:cViewPr varScale="1">
        <p:scale>
          <a:sx n="74" d="100"/>
          <a:sy n="74" d="100"/>
        </p:scale>
        <p:origin x="-1392" y="-90"/>
      </p:cViewPr>
      <p:guideLst>
        <p:guide orient="horz" pos="2160"/>
        <p:guide orient="horz" pos="307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187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8" Type="http://schemas.openxmlformats.org/officeDocument/2006/relationships/handoutMaster" Target="handoutMasters/handoutMaster1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fld id="{432E5353-F470-4CF4-B364-9BEB68DE1F29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noProof="0" smtClean="0"/>
              <a:t>Click to edit Master text styles</a:t>
            </a:r>
            <a:endParaRPr lang="en-US" altLang="zh-CN" noProof="0" smtClean="0"/>
          </a:p>
          <a:p>
            <a:pPr lvl="1"/>
            <a:r>
              <a:rPr lang="en-US" altLang="zh-CN" noProof="0" smtClean="0"/>
              <a:t>Second level</a:t>
            </a:r>
            <a:endParaRPr lang="en-US" altLang="zh-CN" noProof="0" smtClean="0"/>
          </a:p>
          <a:p>
            <a:pPr lvl="2"/>
            <a:r>
              <a:rPr lang="en-US" altLang="zh-CN" noProof="0" smtClean="0"/>
              <a:t>Third level</a:t>
            </a:r>
            <a:endParaRPr lang="en-US" altLang="zh-CN" noProof="0" smtClean="0"/>
          </a:p>
          <a:p>
            <a:pPr lvl="3"/>
            <a:r>
              <a:rPr lang="en-US" altLang="zh-CN" noProof="0" smtClean="0"/>
              <a:t>Fourth level</a:t>
            </a:r>
            <a:endParaRPr lang="en-US" altLang="zh-CN" noProof="0" smtClean="0"/>
          </a:p>
          <a:p>
            <a:pPr lvl="4"/>
            <a:r>
              <a:rPr lang="en-US" altLang="zh-CN" noProof="0" smtClean="0"/>
              <a:t>Fifth level</a:t>
            </a:r>
            <a:endParaRPr lang="en-US" altLang="zh-CN" noProof="0" smtClean="0"/>
          </a:p>
        </p:txBody>
      </p:sp>
      <p:sp>
        <p:nvSpPr>
          <p:cNvPr id="48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8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Tahoma" panose="020B0604030504040204" pitchFamily="34" charset="0"/>
                <a:ea typeface="+mn-ea"/>
              </a:defRPr>
            </a:lvl1pPr>
          </a:lstStyle>
          <a:p>
            <a:pPr>
              <a:defRPr/>
            </a:pPr>
            <a:fld id="{980B94A9-9180-4A8E-87AA-CBEE5593F035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6386" name="幻灯片图像占位符 4097"/>
          <p:cNvSpPr>
            <a:spLocks noGrp="1" noTextEdit="1"/>
          </p:cNvSpPr>
          <p:nvPr>
            <p:ph type="sldImg"/>
          </p:nvPr>
        </p:nvSpPr>
        <p:spPr/>
      </p:sp>
      <p:sp>
        <p:nvSpPr>
          <p:cNvPr id="16387" name="文本占位符 4098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EBFBE4-A425-44C5-B009-C4B4E27CBA05}" type="slidenum">
              <a:rPr lang="zh-CN" altLang="en-US" smtClean="0"/>
            </a:fld>
            <a:endParaRPr lang="en-US" altLang="zh-CN" smtClean="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</p:spPr>
        <p:txBody>
          <a:bodyPr/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pPr eaLnBrk="1" hangingPunct="1"/>
            <a:r>
              <a:rPr lang="zh-CN" altLang="en-US" dirty="0" smtClean="0">
                <a:ea typeface="宋体" panose="02010600030101010101" pitchFamily="2" charset="-122"/>
              </a:rPr>
              <a:t>先设置第二个盒子浮动，再设置两个盒子相对定位偏移</a:t>
            </a:r>
            <a:endParaRPr lang="zh-CN" altLang="en-US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教员演示最终的显示效果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494AB7-8625-4824-800A-BD39FB2F59E6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r>
              <a:rPr lang="zh-CN" altLang="en-US" dirty="0" smtClean="0"/>
              <a:t>先说明图中绝对定位的含义，然后按照图示的顺序演示例子并讲解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82CD08B-D38A-46D8-B8F0-B146865F4D6D}" type="slidenum">
              <a:rPr lang="zh-CN" altLang="en-US"/>
            </a:fld>
            <a:endParaRPr lang="en-US" altLang="zh-CN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</p:spPr>
        <p:txBody>
          <a:bodyPr/>
          <a:lstStyle/>
          <a:p>
            <a:endParaRPr lang="zh-CN" altLang="en-US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6F4F3C-8864-4C4A-BA29-9845ABD86C9D}" type="slidenum">
              <a:rPr lang="zh-CN" altLang="en-US" smtClean="0"/>
            </a:fld>
            <a:endParaRPr lang="en-US" altLang="zh-CN" smtClean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/>
              <a:t>教员演示最终的显示效果</a:t>
            </a:r>
            <a:endParaRPr lang="zh-CN" altLang="en-US" dirty="0" smtClean="0"/>
          </a:p>
          <a:p>
            <a:pPr eaLnBrk="1" hangingPunct="1"/>
            <a:endParaRPr lang="en-US" altLang="zh-CN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494AB7-8625-4824-800A-BD39FB2F59E6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r>
              <a:rPr lang="zh-CN" altLang="en-US" dirty="0" smtClean="0"/>
              <a:t>回顾：上次课的教学内容和学员已学过的相关技术内容</a:t>
            </a:r>
            <a:endParaRPr lang="en-US" altLang="zh-CN" dirty="0" smtClean="0"/>
          </a:p>
          <a:p>
            <a:r>
              <a:rPr lang="zh-CN" altLang="en-US" dirty="0" smtClean="0"/>
              <a:t>作业点评：点评作业的提交情况和共性问题，目的是给学员作业反馈以促进学员完成作业的积极性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</a:t>
            </a:r>
            <a:r>
              <a:rPr lang="zh-CN" altLang="en-US" smtClean="0"/>
              <a:t>指导：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教员演示最终的显示效果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494AB7-8625-4824-800A-BD39FB2F59E6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dirty="0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教员演示最终的显示效果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494AB7-8625-4824-800A-BD39FB2F59E6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878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教学指导；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zh-CN" altLang="en-US" smtClean="0">
                <a:ea typeface="宋体" panose="02010600030101010101" pitchFamily="2" charset="-122"/>
              </a:rPr>
              <a:t>总结部分</a:t>
            </a:r>
            <a:r>
              <a:rPr lang="zh-CN" altLang="zh-CN" smtClean="0">
                <a:ea typeface="宋体" panose="02010600030101010101" pitchFamily="2" charset="-122"/>
              </a:rPr>
              <a:t>主要达到以下几个目的：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1</a:t>
            </a:r>
            <a:r>
              <a:rPr lang="zh-CN" altLang="en-US" smtClean="0">
                <a:ea typeface="宋体" panose="02010600030101010101" pitchFamily="2" charset="-122"/>
              </a:rPr>
              <a:t>、</a:t>
            </a:r>
            <a:r>
              <a:rPr lang="zh-CN" altLang="zh-CN" b="1" smtClean="0">
                <a:ea typeface="宋体" panose="02010600030101010101" pitchFamily="2" charset="-122"/>
              </a:rPr>
              <a:t>回顾内容</a:t>
            </a:r>
            <a:r>
              <a:rPr lang="zh-CN" altLang="en-US" b="1" smtClean="0">
                <a:ea typeface="宋体" panose="02010600030101010101" pitchFamily="2" charset="-122"/>
              </a:rPr>
              <a:t>。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</a:rPr>
              <a:t>注意与</a:t>
            </a:r>
            <a:r>
              <a:rPr lang="zh-CN" altLang="zh-CN" smtClean="0">
                <a:solidFill>
                  <a:srgbClr val="C00000"/>
                </a:solidFill>
                <a:ea typeface="宋体" panose="02010600030101010101" pitchFamily="2" charset="-122"/>
              </a:rPr>
              <a:t>与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</a:rPr>
              <a:t>本章任务和目标</a:t>
            </a:r>
            <a:r>
              <a:rPr lang="zh-CN" altLang="zh-CN" smtClean="0">
                <a:solidFill>
                  <a:srgbClr val="C00000"/>
                </a:solidFill>
                <a:ea typeface="宋体" panose="02010600030101010101" pitchFamily="2" charset="-122"/>
              </a:rPr>
              <a:t>不一样。</a:t>
            </a:r>
            <a:r>
              <a:rPr lang="zh-CN" altLang="en-US" smtClean="0">
                <a:solidFill>
                  <a:srgbClr val="C00000"/>
                </a:solidFill>
                <a:ea typeface="宋体" panose="02010600030101010101" pitchFamily="2" charset="-122"/>
              </a:rPr>
              <a:t>本章任务和目标是</a:t>
            </a:r>
            <a:r>
              <a:rPr lang="zh-CN" altLang="zh-CN" smtClean="0">
                <a:ea typeface="宋体" panose="02010600030101010101" pitchFamily="2" charset="-122"/>
              </a:rPr>
              <a:t>是强调</a:t>
            </a:r>
            <a:r>
              <a:rPr lang="zh-CN" altLang="en-US" smtClean="0">
                <a:ea typeface="宋体" panose="02010600030101010101" pitchFamily="2" charset="-122"/>
              </a:rPr>
              <a:t>内容概貌，学到技术，告知要学习什么；总结时，</a:t>
            </a:r>
            <a:r>
              <a:rPr lang="zh-CN" altLang="zh-CN" smtClean="0">
                <a:ea typeface="宋体" panose="02010600030101010101" pitchFamily="2" charset="-122"/>
              </a:rPr>
              <a:t>要格外强调观点，把每一</a:t>
            </a:r>
            <a:r>
              <a:rPr lang="zh-CN" altLang="en-US" smtClean="0">
                <a:ea typeface="宋体" panose="02010600030101010101" pitchFamily="2" charset="-122"/>
              </a:rPr>
              <a:t>个知识点</a:t>
            </a:r>
            <a:r>
              <a:rPr lang="zh-CN" altLang="zh-CN" smtClean="0">
                <a:ea typeface="宋体" panose="02010600030101010101" pitchFamily="2" charset="-122"/>
              </a:rPr>
              <a:t>的观点</a:t>
            </a:r>
            <a:r>
              <a:rPr lang="zh-CN" altLang="en-US" smtClean="0">
                <a:ea typeface="宋体" panose="02010600030101010101" pitchFamily="2" charset="-122"/>
              </a:rPr>
              <a:t>结论</a:t>
            </a:r>
            <a:r>
              <a:rPr lang="zh-CN" altLang="zh-CN" smtClean="0">
                <a:ea typeface="宋体" panose="02010600030101010101" pitchFamily="2" charset="-122"/>
              </a:rPr>
              <a:t>都尽量突出出来。</a:t>
            </a:r>
            <a:endParaRPr lang="en-US" altLang="zh-CN" smtClean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b="1" smtClean="0">
                <a:ea typeface="宋体" panose="02010600030101010101" pitchFamily="2" charset="-122"/>
              </a:rPr>
              <a:t>2</a:t>
            </a:r>
            <a:r>
              <a:rPr lang="zh-CN" altLang="en-US" b="1" smtClean="0">
                <a:ea typeface="宋体" panose="02010600030101010101" pitchFamily="2" charset="-122"/>
              </a:rPr>
              <a:t>、</a:t>
            </a:r>
            <a:r>
              <a:rPr lang="zh-CN" altLang="zh-CN" b="1" smtClean="0">
                <a:ea typeface="宋体" panose="02010600030101010101" pitchFamily="2" charset="-122"/>
              </a:rPr>
              <a:t>整理逻辑</a:t>
            </a:r>
            <a:r>
              <a:rPr lang="zh-CN" altLang="en-US" b="1" smtClean="0">
                <a:ea typeface="宋体" panose="02010600030101010101" pitchFamily="2" charset="-122"/>
              </a:rPr>
              <a:t>。</a:t>
            </a:r>
            <a:r>
              <a:rPr lang="zh-CN" altLang="zh-CN" smtClean="0">
                <a:ea typeface="宋体" panose="02010600030101010101" pitchFamily="2" charset="-122"/>
              </a:rPr>
              <a:t>还应该把观点之间的逻辑联系梳理出来</a:t>
            </a:r>
            <a:r>
              <a:rPr lang="zh-CN" altLang="en-US" smtClean="0">
                <a:ea typeface="宋体" panose="02010600030101010101" pitchFamily="2" charset="-122"/>
              </a:rPr>
              <a:t>。</a:t>
            </a:r>
            <a:r>
              <a:rPr lang="zh-CN" altLang="zh-CN" smtClean="0">
                <a:ea typeface="宋体" panose="02010600030101010101" pitchFamily="2" charset="-122"/>
              </a:rPr>
              <a:t>从而使</a:t>
            </a:r>
            <a:r>
              <a:rPr lang="zh-CN" altLang="en-US" smtClean="0">
                <a:ea typeface="宋体" panose="02010600030101010101" pitchFamily="2" charset="-122"/>
              </a:rPr>
              <a:t>知识</a:t>
            </a:r>
            <a:r>
              <a:rPr lang="zh-CN" altLang="zh-CN" smtClean="0">
                <a:ea typeface="宋体" panose="02010600030101010101" pitchFamily="2" charset="-122"/>
              </a:rPr>
              <a:t>系统化、逻辑化。要帮助</a:t>
            </a:r>
            <a:r>
              <a:rPr lang="zh-CN" altLang="en-US" smtClean="0">
                <a:ea typeface="宋体" panose="02010600030101010101" pitchFamily="2" charset="-122"/>
              </a:rPr>
              <a:t>学员</a:t>
            </a:r>
            <a:r>
              <a:rPr lang="zh-CN" altLang="zh-CN" smtClean="0">
                <a:ea typeface="宋体" panose="02010600030101010101" pitchFamily="2" charset="-122"/>
              </a:rPr>
              <a:t>整清逻辑是总结的一大任务</a:t>
            </a:r>
            <a:r>
              <a:rPr lang="zh-CN" altLang="en-US" smtClean="0">
                <a:ea typeface="宋体" panose="02010600030101010101" pitchFamily="2" charset="-122"/>
              </a:rPr>
              <a:t>。</a:t>
            </a:r>
            <a:endParaRPr lang="en-US" altLang="zh-CN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B0B0B1C-76B9-403A-B144-E528BFF32123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F3F7375-6634-4311-8ECD-C6F40EB23721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r>
              <a:rPr lang="zh-CN" altLang="en-US" dirty="0" smtClean="0"/>
              <a:t>依次设置第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个盒子和第三个盒子偏移，分别查看偏移效果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教学指导：</a:t>
            </a:r>
            <a:endParaRPr lang="en-US" altLang="zh-CN" dirty="0" smtClean="0"/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同理，设置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right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为正值，元素往左移动，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bottom</a:t>
            </a:r>
            <a:r>
              <a:rPr lang="zh-CN" altLang="zh-CN" sz="1200" kern="120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设置正值，元素往上移动。负值则往与正值相反的方向移动</a:t>
            </a:r>
            <a:endParaRPr lang="en-US" altLang="zh-CN" b="1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s1--面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857875" y="6000750"/>
            <a:ext cx="2492375" cy="6826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1600"/>
              </a:lnSpc>
              <a:defRPr/>
            </a:pPr>
            <a:r>
              <a:rPr lang="en-US" altLang="zh-CN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ACCP8.0</a:t>
            </a:r>
            <a:endParaRPr lang="en-US" altLang="zh-CN" sz="1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1500"/>
              </a:lnSpc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职业教育研究院</a:t>
            </a:r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1500"/>
              </a:lnSpc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北京阿博泰克北大青鸟信息技术有限公司</a:t>
            </a:r>
            <a:endParaRPr lang="zh-CN" altLang="en-US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13" descr="彩色12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214313"/>
            <a:ext cx="1833563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组合 13"/>
          <p:cNvGrpSpPr/>
          <p:nvPr userDrawn="1"/>
        </p:nvGrpSpPr>
        <p:grpSpPr bwMode="auto">
          <a:xfrm>
            <a:off x="7715250" y="1747838"/>
            <a:ext cx="576263" cy="677862"/>
            <a:chOff x="7786710" y="1500174"/>
            <a:chExt cx="576891" cy="677108"/>
          </a:xfrm>
        </p:grpSpPr>
        <p:sp>
          <p:nvSpPr>
            <p:cNvPr id="8" name="圆角矩形 7"/>
            <p:cNvSpPr/>
            <p:nvPr/>
          </p:nvSpPr>
          <p:spPr>
            <a:xfrm>
              <a:off x="7858226" y="1642890"/>
              <a:ext cx="429092" cy="428148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9" name="组合 14"/>
            <p:cNvGrpSpPr/>
            <p:nvPr/>
          </p:nvGrpSpPr>
          <p:grpSpPr bwMode="auto">
            <a:xfrm>
              <a:off x="7786710" y="1500174"/>
              <a:ext cx="576891" cy="677108"/>
              <a:chOff x="7572396" y="1500174"/>
              <a:chExt cx="576891" cy="677108"/>
            </a:xfrm>
          </p:grpSpPr>
          <p:sp>
            <p:nvSpPr>
              <p:cNvPr id="10" name="矩形 16"/>
              <p:cNvSpPr>
                <a:spLocks noChangeArrowheads="1"/>
              </p:cNvSpPr>
              <p:nvPr/>
            </p:nvSpPr>
            <p:spPr bwMode="auto">
              <a:xfrm>
                <a:off x="7572396" y="1500174"/>
                <a:ext cx="429092" cy="6771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8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endParaRPr lang="zh-CN" altLang="en-US" sz="3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矩形 17"/>
              <p:cNvSpPr>
                <a:spLocks noChangeArrowheads="1"/>
              </p:cNvSpPr>
              <p:nvPr/>
            </p:nvSpPr>
            <p:spPr bwMode="auto">
              <a:xfrm>
                <a:off x="7786943" y="1774506"/>
                <a:ext cx="362344" cy="3678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3" name="标题 1"/>
          <p:cNvSpPr>
            <a:spLocks noGrp="1"/>
          </p:cNvSpPr>
          <p:nvPr>
            <p:ph type="ctrTitle"/>
          </p:nvPr>
        </p:nvSpPr>
        <p:spPr>
          <a:xfrm>
            <a:off x="685800" y="2105028"/>
            <a:ext cx="7772400" cy="1470025"/>
          </a:xfrm>
          <a:noFill/>
        </p:spPr>
        <p:txBody>
          <a:bodyPr>
            <a:normAutofit/>
          </a:bodyPr>
          <a:lstStyle>
            <a:lvl1pPr algn="ctr">
              <a:defRPr sz="44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14" name="副标题 2"/>
          <p:cNvSpPr>
            <a:spLocks noGrp="1"/>
          </p:cNvSpPr>
          <p:nvPr>
            <p:ph type="subTitle" idx="1"/>
          </p:nvPr>
        </p:nvSpPr>
        <p:spPr>
          <a:xfrm>
            <a:off x="714348" y="3605226"/>
            <a:ext cx="7786742" cy="1752600"/>
          </a:xfrm>
        </p:spPr>
        <p:txBody>
          <a:bodyPr/>
          <a:lstStyle>
            <a:lvl1pPr marL="0" indent="0" algn="ctr">
              <a:buNone/>
              <a:defRPr sz="2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16C0E6-A1EF-4CA3-B26A-DF8A786CE22A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6B4BE5-D092-4495-A09A-2D6F03BC5DDF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07213" y="80963"/>
            <a:ext cx="2057400" cy="644366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35013" y="80963"/>
            <a:ext cx="6019800" cy="644366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93397-9708-4655-9073-74EA3DAA010A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57685" y="285728"/>
            <a:ext cx="4606927" cy="523220"/>
          </a:xfrm>
          <a:solidFill>
            <a:schemeClr val="bg1"/>
          </a:solidFill>
        </p:spPr>
        <p:txBody>
          <a:bodyPr>
            <a:spAutoFit/>
          </a:bodyPr>
          <a:lstStyle>
            <a:lvl1pPr>
              <a:defRPr sz="28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4254" y="1214422"/>
            <a:ext cx="7645398" cy="5143536"/>
          </a:xfrm>
        </p:spPr>
        <p:txBody>
          <a:bodyPr/>
          <a:lstStyle>
            <a:lvl1pPr>
              <a:buSzPct val="100000"/>
              <a:buFont typeface="Wingdings" panose="05000000000000000000" pitchFamily="2" charset="2"/>
              <a:buChar char="n"/>
              <a:defRPr b="1">
                <a:latin typeface="+mn-lt"/>
              </a:defRPr>
            </a:lvl1pPr>
            <a:lvl2pPr>
              <a:buSzPct val="100000"/>
              <a:buFont typeface="Wingdings" panose="05000000000000000000" pitchFamily="2" charset="2"/>
              <a:buChar char="u"/>
              <a:defRPr b="1">
                <a:latin typeface="+mn-lt"/>
              </a:defRPr>
            </a:lvl2pPr>
            <a:lvl3pPr>
              <a:buClr>
                <a:srgbClr val="0E9CDE"/>
              </a:buClr>
              <a:buSzPct val="85000"/>
              <a:buFont typeface="Wingdings" panose="05000000000000000000" pitchFamily="2" charset="2"/>
              <a:buChar char="Ø"/>
              <a:defRPr b="1">
                <a:latin typeface="+mn-lt"/>
                <a:ea typeface="+mn-ea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dirty="0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28756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28756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6165D9-76F1-4755-9FB3-14C2E7327BC1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55650" y="1276350"/>
            <a:ext cx="3889375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97425" y="1276350"/>
            <a:ext cx="3889375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74C98-6FAA-4F31-9F8E-0B307B7B799C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794D5A-F44E-47C7-9A5C-2CE1BCD8BE8C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4107BC-187B-476F-AF9E-59C6E55DAB0B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D7C20-DB91-4AC0-8868-E44FC71E4678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C21C5-890B-4AB1-BB34-93DB2740AA23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7FECF5-2F10-483B-BC1F-AFE6A2FA59CF}" type="slidenum">
              <a:rPr lang="zh-CN" altLang="en-US"/>
            </a:fld>
            <a:r>
              <a:rPr lang="en-US" altLang="zh-CN" dirty="0"/>
              <a:t>/43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0" y="569913"/>
            <a:ext cx="9144000" cy="1587"/>
          </a:xfrm>
          <a:prstGeom prst="line">
            <a:avLst/>
          </a:prstGeom>
          <a:ln w="28575">
            <a:solidFill>
              <a:srgbClr val="0E9C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214438"/>
            <a:ext cx="7931150" cy="531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286250" y="295275"/>
            <a:ext cx="4678363" cy="5619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38963" y="6421438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Arial" panose="020B0604020202020204" pitchFamily="34" charset="0"/>
                <a:ea typeface="黑体" panose="02010609060101010101" pitchFamily="2" charset="-122"/>
              </a:defRPr>
            </a:lvl1pPr>
          </a:lstStyle>
          <a:p>
            <a:pPr>
              <a:defRPr/>
            </a:pPr>
            <a:fld id="{FFF4A9D7-F7DB-4B37-9E46-134EFB12EB74}" type="slidenum">
              <a:rPr lang="zh-CN" altLang="en-US"/>
            </a:fld>
            <a:r>
              <a:rPr lang="en-US" altLang="zh-CN" dirty="0"/>
              <a:t>/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zh-CN" altLang="en-US" sz="2800" b="1" dirty="0">
          <a:solidFill>
            <a:srgbClr val="121F55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121F55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121F55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121F55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121F55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E9CDE"/>
        </a:buClr>
        <a:buSzPct val="100000"/>
        <a:buFont typeface="Wingdings" panose="05000000000000000000" pitchFamily="2" charset="2"/>
        <a:buChar char="n"/>
        <a:defRPr sz="26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E9CDE"/>
        </a:buClr>
        <a:buSzPct val="100000"/>
        <a:buFont typeface="Wingdings" panose="05000000000000000000" pitchFamily="2" charset="2"/>
        <a:buChar char="u"/>
        <a:defRPr sz="24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E9CDE"/>
        </a:buClr>
        <a:buSzPct val="85000"/>
        <a:buFont typeface="Wingdings" panose="05000000000000000000" pitchFamily="2" charset="2"/>
        <a:buChar char="Ø"/>
        <a:defRPr sz="20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Ø"/>
        <a:defRPr sz="2000" b="1">
          <a:solidFill>
            <a:schemeClr val="tx1"/>
          </a:solidFill>
          <a:latin typeface="+mn-lt"/>
          <a:ea typeface="楷体_GB2312" panose="02010609030101010101" pitchFamily="49" charset="-122"/>
          <a:cs typeface="楷体_GB2312" panose="02010609030101010101" pitchFamily="49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楷体_GB2312" panose="02010609030101010101" pitchFamily="49" charset="-122"/>
          <a:cs typeface="楷体_GB2312" panose="02010609030101010101" pitchFamily="49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楷体_GB2312" panose="02010609030101010101" pitchFamily="49" charset="-122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楷体_GB2312" panose="02010609030101010101" pitchFamily="49" charset="-122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楷体_GB2312" panose="02010609030101010101" pitchFamily="49" charset="-122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楷体_GB2312" panose="02010609030101010101" pitchFamily="49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5.png"/><Relationship Id="rId3" Type="http://schemas.openxmlformats.org/officeDocument/2006/relationships/image" Target="../media/image34.png"/><Relationship Id="rId2" Type="http://schemas.openxmlformats.org/officeDocument/2006/relationships/image" Target="../media/image17.png"/><Relationship Id="rId1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43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1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45.jpe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6038" y="1176338"/>
            <a:ext cx="6638925" cy="3705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6" name="Rectangle 2"/>
          <p:cNvSpPr>
            <a:spLocks noGrp="1"/>
          </p:cNvSpPr>
          <p:nvPr/>
        </p:nvSpPr>
        <p:spPr>
          <a:xfrm>
            <a:off x="4375150" y="122555"/>
            <a:ext cx="4781550" cy="584200"/>
          </a:xfrm>
          <a:prstGeom prst="rect">
            <a:avLst/>
          </a:prstGeom>
          <a:noFill/>
          <a:ln w="9525">
            <a:noFill/>
          </a:ln>
        </p:spPr>
        <p:txBody>
          <a:bodyPr lIns="90170" tIns="46990" rIns="90170" bIns="46990" anchor="t"/>
          <a:p>
            <a:pPr marL="342900" indent="-342900" algn="r">
              <a:lnSpc>
                <a:spcPct val="80000"/>
              </a:lnSpc>
              <a:spcBef>
                <a:spcPct val="20000"/>
              </a:spcBef>
            </a:pPr>
            <a:r>
              <a:rPr lang="zh-CN" altLang="en-US" sz="2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北京盛邦升华信息技术服务有限公司</a:t>
            </a:r>
            <a:endParaRPr lang="zh-CN" altLang="en-US" sz="2200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059" name="Rectangle 2"/>
          <p:cNvSpPr>
            <a:spLocks noChangeArrowheads="1"/>
          </p:cNvSpPr>
          <p:nvPr/>
        </p:nvSpPr>
        <p:spPr bwMode="auto">
          <a:xfrm>
            <a:off x="1304925" y="3779838"/>
            <a:ext cx="7134225" cy="1831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u="none" strike="noStrike" kern="1200" cap="none" spc="0" normalizeH="0" baseline="0" noProof="1">
                <a:ln>
                  <a:noFill/>
                </a:ln>
                <a:solidFill>
                  <a:srgbClr val="003894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rPr>
              <a:t>第八章 元素定位</a:t>
            </a:r>
            <a:endParaRPr kumimoji="0" lang="zh-CN" altLang="en-US" sz="2800" b="1" u="none" strike="noStrike" kern="1200" cap="none" spc="0" normalizeH="0" baseline="0" noProof="1">
              <a:ln>
                <a:noFill/>
              </a:ln>
              <a:solidFill>
                <a:srgbClr val="003894"/>
              </a:solidFill>
              <a:effectLst>
                <a:outerShdw blurRad="38100" dist="38100" dir="2700000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" y="-40640"/>
            <a:ext cx="1804035" cy="623570"/>
          </a:xfrm>
          <a:prstGeom prst="rect">
            <a:avLst/>
          </a:prstGeom>
        </p:spPr>
      </p:pic>
    </p:spTree>
  </p:cSld>
  <p:clrMapOvr>
    <a:masterClrMapping/>
  </p:clrMapOvr>
  <p:transition>
    <p:push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>
            <a:spLocks noGrp="1"/>
          </p:cNvSpPr>
          <p:nvPr>
            <p:ph type="title"/>
          </p:nvPr>
        </p:nvSpPr>
        <p:spPr>
          <a:xfrm>
            <a:off x="5436096" y="285728"/>
            <a:ext cx="3528516" cy="523220"/>
          </a:xfrm>
        </p:spPr>
        <p:txBody>
          <a:bodyPr/>
          <a:lstStyle/>
          <a:p>
            <a:r>
              <a:rPr lang="zh-CN" altLang="en-US" smtClean="0"/>
              <a:t>相对定位元素的规律</a:t>
            </a:r>
            <a:endParaRPr lang="zh-CN" altLang="en-US" dirty="0" smtClean="0"/>
          </a:p>
        </p:txBody>
      </p:sp>
      <p:sp>
        <p:nvSpPr>
          <p:cNvPr id="2253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设置相对定位的盒子会相对它</a:t>
            </a:r>
            <a:r>
              <a:rPr lang="zh-CN" altLang="en-US" dirty="0">
                <a:solidFill>
                  <a:srgbClr val="FF0000"/>
                </a:solidFill>
              </a:rPr>
              <a:t>原来的位置</a:t>
            </a:r>
            <a:r>
              <a:rPr lang="zh-CN" altLang="en-US" dirty="0"/>
              <a:t>，通过指定偏移，到达新的</a:t>
            </a:r>
            <a:r>
              <a:rPr lang="zh-CN" altLang="en-US" dirty="0" smtClean="0"/>
              <a:t>位置</a:t>
            </a:r>
            <a:endParaRPr lang="zh-CN" altLang="en-US" dirty="0"/>
          </a:p>
          <a:p>
            <a:r>
              <a:rPr lang="zh-CN" altLang="en-US" dirty="0" smtClean="0"/>
              <a:t>设置</a:t>
            </a:r>
            <a:r>
              <a:rPr lang="zh-CN" altLang="en-US" dirty="0"/>
              <a:t>相对定位的盒子仍在标准文档流中，它对父级盒子和相邻的盒子都没有任何</a:t>
            </a:r>
            <a:r>
              <a:rPr lang="zh-CN" altLang="en-US" dirty="0" smtClean="0"/>
              <a:t>影响</a:t>
            </a:r>
            <a:endParaRPr lang="zh-CN" altLang="en-US" dirty="0"/>
          </a:p>
          <a:p>
            <a:r>
              <a:rPr lang="zh-CN" altLang="en-US" dirty="0" smtClean="0"/>
              <a:t>设置</a:t>
            </a:r>
            <a:r>
              <a:rPr lang="zh-CN" altLang="en-US" dirty="0"/>
              <a:t>相对定位的盒子原来的位置会</a:t>
            </a:r>
            <a:r>
              <a:rPr lang="zh-CN" altLang="en-US" dirty="0">
                <a:solidFill>
                  <a:srgbClr val="FF0000"/>
                </a:solidFill>
              </a:rPr>
              <a:t>被保留</a:t>
            </a:r>
            <a:r>
              <a:rPr lang="zh-CN" altLang="en-US" dirty="0" smtClean="0"/>
              <a:t>下来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8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浮动元素设置相对定位</a:t>
            </a:r>
            <a:endParaRPr lang="zh-CN" altLang="en-US" dirty="0" smtClean="0"/>
          </a:p>
        </p:txBody>
      </p:sp>
      <p:sp>
        <p:nvSpPr>
          <p:cNvPr id="286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mtClean="0"/>
              <a:t>设置第二个盒子右浮动，再设置第一、第二盒子相对定位</a:t>
            </a:r>
            <a:endParaRPr lang="zh-CN" altLang="en-US" dirty="0" smtClean="0"/>
          </a:p>
        </p:txBody>
      </p:sp>
      <p:sp>
        <p:nvSpPr>
          <p:cNvPr id="506884" name="AutoShape 4"/>
          <p:cNvSpPr>
            <a:spLocks noChangeArrowheads="1"/>
          </p:cNvSpPr>
          <p:nvPr/>
        </p:nvSpPr>
        <p:spPr bwMode="auto">
          <a:xfrm>
            <a:off x="1285852" y="2545059"/>
            <a:ext cx="3929090" cy="2169825"/>
          </a:xfrm>
          <a:prstGeom prst="roundRect">
            <a:avLst>
              <a:gd name="adj" fmla="val 353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#second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background-color:#CCF;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#0000A8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float:right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zh-CN" altLang="en-US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2844" y="2428868"/>
            <a:ext cx="1000132" cy="414475"/>
            <a:chOff x="1000100" y="2528843"/>
            <a:chExt cx="1000132" cy="414475"/>
          </a:xfrm>
        </p:grpSpPr>
        <p:pic>
          <p:nvPicPr>
            <p:cNvPr id="15" name="Picture 8" descr="E:\设计支持\模板设计\sl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1000100" y="2528843"/>
              <a:ext cx="446984" cy="414475"/>
            </a:xfrm>
            <a:prstGeom prst="rect">
              <a:avLst/>
            </a:prstGeom>
            <a:noFill/>
          </p:spPr>
        </p:pic>
        <p:sp>
          <p:nvSpPr>
            <p:cNvPr id="16" name="TextBox 15"/>
            <p:cNvSpPr txBox="1"/>
            <p:nvPr/>
          </p:nvSpPr>
          <p:spPr>
            <a:xfrm>
              <a:off x="1299399" y="2536025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示例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cxnSp>
        <p:nvCxnSpPr>
          <p:cNvPr id="18" name="直接箭头连接符 17"/>
          <p:cNvCxnSpPr>
            <a:stCxn id="506884" idx="3"/>
          </p:cNvCxnSpPr>
          <p:nvPr/>
        </p:nvCxnSpPr>
        <p:spPr>
          <a:xfrm>
            <a:off x="5214942" y="3629972"/>
            <a:ext cx="714380" cy="13342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AutoShape 4"/>
          <p:cNvSpPr>
            <a:spLocks noChangeArrowheads="1"/>
          </p:cNvSpPr>
          <p:nvPr/>
        </p:nvSpPr>
        <p:spPr bwMode="auto">
          <a:xfrm>
            <a:off x="1285852" y="2357430"/>
            <a:ext cx="3929090" cy="3693319"/>
          </a:xfrm>
          <a:prstGeom prst="roundRect">
            <a:avLst>
              <a:gd name="adj" fmla="val 353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#first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background-color:#FC9;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#B55A00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position:relative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right:20px;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bottom:20px;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#second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background-color:#CCF;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#0000A8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float:right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position:relative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left:20px;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top:-20px;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zh-CN" altLang="en-US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cxnSp>
        <p:nvCxnSpPr>
          <p:cNvPr id="24" name="直接箭头连接符 23"/>
          <p:cNvCxnSpPr>
            <a:stCxn id="23" idx="3"/>
          </p:cNvCxnSpPr>
          <p:nvPr/>
        </p:nvCxnSpPr>
        <p:spPr>
          <a:xfrm>
            <a:off x="5214942" y="4204090"/>
            <a:ext cx="714380" cy="10728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1" name="组合 14"/>
          <p:cNvGrpSpPr/>
          <p:nvPr/>
        </p:nvGrpSpPr>
        <p:grpSpPr bwMode="auto">
          <a:xfrm>
            <a:off x="2282965" y="6237312"/>
            <a:ext cx="5238898" cy="428625"/>
            <a:chOff x="3143240" y="5143512"/>
            <a:chExt cx="5238934" cy="428628"/>
          </a:xfrm>
        </p:grpSpPr>
        <p:sp>
          <p:nvSpPr>
            <p:cNvPr id="22" name="圆角矩形 21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 bwMode="auto">
            <a:xfrm>
              <a:off x="3714744" y="5143512"/>
              <a:ext cx="4667430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7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TextBox 32"/>
            <p:cNvSpPr txBox="1"/>
            <p:nvPr/>
          </p:nvSpPr>
          <p:spPr bwMode="auto">
            <a:xfrm>
              <a:off x="3714745" y="5180402"/>
              <a:ext cx="4592956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：浮动元素使用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relative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定位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26" name="Picture 2" descr="C:\Users\yaling.he\Desktop\Chapter08 截图\Chapter08 截图\图8.8　第二个盒子右浮动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60" y="2867231"/>
            <a:ext cx="3076002" cy="135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yaling.he\Desktop\Chapter08 截图\Chapter08 截图\图8.9　在浮动下偏移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117" y="3438846"/>
            <a:ext cx="3185378" cy="154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06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884" grpId="0" animBg="1"/>
      <p:bldP spid="506884" grpId="1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>
          <a:xfrm>
            <a:off x="4283968" y="70285"/>
            <a:ext cx="4680644" cy="954107"/>
          </a:xfrm>
        </p:spPr>
        <p:txBody>
          <a:bodyPr/>
          <a:lstStyle/>
          <a:p>
            <a:r>
              <a:rPr lang="zh-CN" altLang="en-US" dirty="0" smtClean="0"/>
              <a:t>学员操作</a:t>
            </a:r>
            <a:r>
              <a:rPr lang="en-US" altLang="zh-CN" dirty="0" smtClean="0"/>
              <a:t>—</a:t>
            </a:r>
            <a:r>
              <a:rPr lang="zh-CN" altLang="en-US" dirty="0"/>
              <a:t>制作花样链接卡</a:t>
            </a:r>
            <a:endParaRPr lang="zh-CN" altLang="en-US" dirty="0" smtClean="0"/>
          </a:p>
        </p:txBody>
      </p:sp>
      <p:sp>
        <p:nvSpPr>
          <p:cNvPr id="2457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需求说明</a:t>
            </a:r>
            <a:endParaRPr lang="zh-CN" altLang="en-US" dirty="0" smtClean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&lt;div&gt;</a:t>
            </a:r>
            <a:r>
              <a:rPr lang="zh-CN" altLang="en-US" dirty="0"/>
              <a:t>和超链接</a:t>
            </a:r>
            <a:r>
              <a:rPr lang="en-US" altLang="zh-CN" dirty="0"/>
              <a:t>&lt;a&gt;</a:t>
            </a:r>
            <a:r>
              <a:rPr lang="zh-CN" altLang="en-US" dirty="0"/>
              <a:t>布局</a:t>
            </a:r>
            <a:r>
              <a:rPr lang="zh-CN" altLang="en-US" dirty="0" smtClean="0"/>
              <a:t>页面</a:t>
            </a:r>
            <a:endParaRPr lang="zh-CN" altLang="en-US" dirty="0"/>
          </a:p>
          <a:p>
            <a:pPr lvl="1"/>
            <a:r>
              <a:rPr lang="zh-CN" altLang="en-US" dirty="0" smtClean="0"/>
              <a:t>每个</a:t>
            </a:r>
            <a:r>
              <a:rPr lang="zh-CN" altLang="en-US" dirty="0"/>
              <a:t>超链接宽度和高度都是</a:t>
            </a:r>
            <a:r>
              <a:rPr lang="en-US" altLang="zh-CN" dirty="0"/>
              <a:t>100px</a:t>
            </a:r>
            <a:r>
              <a:rPr lang="zh-CN" altLang="en-US" dirty="0"/>
              <a:t>，背景颜色是粉色，鼠标指针移上去时变为</a:t>
            </a:r>
            <a:r>
              <a:rPr lang="zh-CN" altLang="en-US" dirty="0" smtClean="0"/>
              <a:t>蓝色</a:t>
            </a:r>
            <a:endParaRPr lang="zh-CN" altLang="en-US" dirty="0"/>
          </a:p>
          <a:p>
            <a:pPr lvl="1"/>
            <a:r>
              <a:rPr lang="zh-CN" altLang="en-US" dirty="0" smtClean="0"/>
              <a:t>使用</a:t>
            </a:r>
            <a:r>
              <a:rPr lang="zh-CN" altLang="en-US" dirty="0"/>
              <a:t>相对定位改变每个超链接的位置</a:t>
            </a:r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142844" y="879510"/>
            <a:ext cx="928694" cy="406350"/>
            <a:chOff x="3786182" y="1192962"/>
            <a:chExt cx="928694" cy="406350"/>
          </a:xfrm>
        </p:grpSpPr>
        <p:sp>
          <p:nvSpPr>
            <p:cNvPr id="15" name="TextBox 14"/>
            <p:cNvSpPr txBox="1"/>
            <p:nvPr/>
          </p:nvSpPr>
          <p:spPr>
            <a:xfrm>
              <a:off x="4014043" y="1196082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练习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pic>
          <p:nvPicPr>
            <p:cNvPr id="16" name="Picture 2" descr="E:\设计支持\模板设计\YS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3786182" y="1192962"/>
              <a:ext cx="414476" cy="406350"/>
            </a:xfrm>
            <a:prstGeom prst="rect">
              <a:avLst/>
            </a:prstGeom>
            <a:noFill/>
          </p:spPr>
        </p:pic>
      </p:grpSp>
      <p:grpSp>
        <p:nvGrpSpPr>
          <p:cNvPr id="17" name="组合 17"/>
          <p:cNvGrpSpPr/>
          <p:nvPr/>
        </p:nvGrpSpPr>
        <p:grpSpPr bwMode="auto">
          <a:xfrm>
            <a:off x="1071538" y="6259512"/>
            <a:ext cx="2786063" cy="428625"/>
            <a:chOff x="3714744" y="5143512"/>
            <a:chExt cx="2786082" cy="428628"/>
          </a:xfrm>
        </p:grpSpPr>
        <p:sp>
          <p:nvSpPr>
            <p:cNvPr id="18" name="圆角矩形 17"/>
            <p:cNvSpPr/>
            <p:nvPr/>
          </p:nvSpPr>
          <p:spPr bwMode="auto">
            <a:xfrm>
              <a:off x="3714744" y="5143512"/>
              <a:ext cx="2786082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9" name="TextBox 18"/>
            <p:cNvSpPr txBox="1"/>
            <p:nvPr/>
          </p:nvSpPr>
          <p:spPr bwMode="auto">
            <a:xfrm>
              <a:off x="3962396" y="5187962"/>
              <a:ext cx="2220928" cy="338139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完成时间：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170" name="Picture 2" descr="C:\Users\yaling.he\Desktop\Chapter08 截图\Chapter08 截图\图8.23　花样链接卡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661776"/>
            <a:ext cx="2749525" cy="298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内容占位符 2"/>
          <p:cNvSpPr>
            <a:spLocks noGrp="1"/>
          </p:cNvSpPr>
          <p:nvPr>
            <p:ph idx="1"/>
          </p:nvPr>
        </p:nvSpPr>
        <p:spPr>
          <a:xfrm>
            <a:off x="784225" y="1214438"/>
            <a:ext cx="7645400" cy="51435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常见问题及解决办法</a:t>
            </a:r>
            <a:endParaRPr lang="en-US" altLang="zh-CN" dirty="0" smtClean="0"/>
          </a:p>
          <a:p>
            <a:pPr eaLnBrk="1" hangingPunct="1">
              <a:defRPr/>
            </a:pPr>
            <a:r>
              <a:rPr lang="zh-CN" altLang="en-US" dirty="0" smtClean="0"/>
              <a:t>代码规范问题</a:t>
            </a:r>
            <a:endParaRPr lang="zh-CN" altLang="en-US" dirty="0" smtClean="0"/>
          </a:p>
          <a:p>
            <a:pPr eaLnBrk="1" hangingPunct="1">
              <a:defRPr/>
            </a:pPr>
            <a:r>
              <a:rPr lang="zh-CN" altLang="en-US" dirty="0" smtClean="0"/>
              <a:t>调试技巧</a:t>
            </a:r>
            <a:endParaRPr lang="en-US" altLang="zh-CN" dirty="0" smtClean="0"/>
          </a:p>
          <a:p>
            <a:pPr eaLnBrk="1" hangingPunct="1">
              <a:defRPr/>
            </a:pPr>
            <a:endParaRPr lang="zh-CN" altLang="en-US" dirty="0" smtClean="0"/>
          </a:p>
          <a:p>
            <a:pPr eaLnBrk="1" hangingPunct="1">
              <a:defRPr/>
            </a:pPr>
            <a:endParaRPr lang="zh-CN" altLang="en-US" dirty="0" smtClean="0"/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>
          <a:xfrm>
            <a:off x="5572125" y="285750"/>
            <a:ext cx="3392488" cy="523875"/>
          </a:xfrm>
        </p:spPr>
        <p:txBody>
          <a:bodyPr/>
          <a:lstStyle/>
          <a:p>
            <a:pPr eaLnBrk="1" hangingPunct="1"/>
            <a:r>
              <a:rPr smtClean="0">
                <a:solidFill>
                  <a:srgbClr val="121F55"/>
                </a:solidFill>
              </a:rPr>
              <a:t>共性问题集中讲解</a:t>
            </a:r>
            <a:endParaRPr smtClean="0">
              <a:solidFill>
                <a:srgbClr val="121F55"/>
              </a:solidFill>
            </a:endParaRPr>
          </a:p>
        </p:txBody>
      </p:sp>
      <p:grpSp>
        <p:nvGrpSpPr>
          <p:cNvPr id="67588" name="组合 29"/>
          <p:cNvGrpSpPr/>
          <p:nvPr/>
        </p:nvGrpSpPr>
        <p:grpSpPr bwMode="auto">
          <a:xfrm>
            <a:off x="1857375" y="3214688"/>
            <a:ext cx="5929313" cy="2058987"/>
            <a:chOff x="1857356" y="3214688"/>
            <a:chExt cx="5929353" cy="2058988"/>
          </a:xfrm>
        </p:grpSpPr>
        <p:sp>
          <p:nvSpPr>
            <p:cNvPr id="29" name="等腰三角形 28"/>
            <p:cNvSpPr/>
            <p:nvPr/>
          </p:nvSpPr>
          <p:spPr bwMode="auto">
            <a:xfrm>
              <a:off x="1857356" y="3714750"/>
              <a:ext cx="1143008" cy="857250"/>
            </a:xfrm>
            <a:prstGeom prst="triangle">
              <a:avLst>
                <a:gd name="adj" fmla="val 46614"/>
              </a:avLst>
            </a:prstGeom>
            <a:noFill/>
            <a:ln w="9525">
              <a:solidFill>
                <a:srgbClr val="0E9C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67591" name="组合 7"/>
            <p:cNvGrpSpPr/>
            <p:nvPr/>
          </p:nvGrpSpPr>
          <p:grpSpPr bwMode="auto">
            <a:xfrm>
              <a:off x="1923997" y="3214688"/>
              <a:ext cx="5862712" cy="2058988"/>
              <a:chOff x="2066281" y="2227264"/>
              <a:chExt cx="5862790" cy="2059017"/>
            </a:xfrm>
          </p:grpSpPr>
          <p:grpSp>
            <p:nvGrpSpPr>
              <p:cNvPr id="67592" name="组合 19"/>
              <p:cNvGrpSpPr/>
              <p:nvPr/>
            </p:nvGrpSpPr>
            <p:grpSpPr bwMode="auto">
              <a:xfrm>
                <a:off x="2066281" y="2227264"/>
                <a:ext cx="5862790" cy="2059017"/>
                <a:chOff x="2066262" y="2227167"/>
                <a:chExt cx="5862829" cy="2059103"/>
              </a:xfrm>
            </p:grpSpPr>
            <p:sp>
              <p:nvSpPr>
                <p:cNvPr id="15" name="等腰三角形 5"/>
                <p:cNvSpPr/>
                <p:nvPr/>
              </p:nvSpPr>
              <p:spPr>
                <a:xfrm>
                  <a:off x="7214697" y="3370231"/>
                  <a:ext cx="714394" cy="655674"/>
                </a:xfrm>
                <a:prstGeom prst="triangle">
                  <a:avLst>
                    <a:gd name="adj" fmla="val 46614"/>
                  </a:avLst>
                </a:prstGeom>
                <a:noFill/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grpSp>
              <p:nvGrpSpPr>
                <p:cNvPr id="67597" name="组合 17"/>
                <p:cNvGrpSpPr/>
                <p:nvPr/>
              </p:nvGrpSpPr>
              <p:grpSpPr bwMode="auto">
                <a:xfrm>
                  <a:off x="2066262" y="2227167"/>
                  <a:ext cx="5148421" cy="2059103"/>
                  <a:chOff x="2066262" y="2084291"/>
                  <a:chExt cx="5148421" cy="2059103"/>
                </a:xfrm>
              </p:grpSpPr>
              <p:sp>
                <p:nvSpPr>
                  <p:cNvPr id="17" name="等腰三角形 16"/>
                  <p:cNvSpPr/>
                  <p:nvPr/>
                </p:nvSpPr>
                <p:spPr>
                  <a:xfrm rot="5400000">
                    <a:off x="4035640" y="3702840"/>
                    <a:ext cx="214325" cy="142879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8" name="等腰三角形 9"/>
                  <p:cNvSpPr/>
                  <p:nvPr/>
                </p:nvSpPr>
                <p:spPr>
                  <a:xfrm rot="18000000">
                    <a:off x="2044066" y="2458965"/>
                    <a:ext cx="341331" cy="296871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9" name="Text Box 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01283" y="2928889"/>
                    <a:ext cx="4713414" cy="658849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9525" algn="ctr">
                    <a:noFill/>
                    <a:miter lim="800000"/>
                  </a:ln>
                  <a:effectLst/>
                </p:spPr>
                <p:txBody>
                  <a:bodyPr tIns="118800">
                    <a:spAutoFit/>
                  </a:bodyPr>
                  <a:lstStyle/>
                  <a:p>
                    <a:pPr algn="ctr" eaLnBrk="0" fontAlgn="auto" hangingPunct="0">
                      <a:spcAft>
                        <a:spcPts val="0"/>
                      </a:spcAft>
                      <a:defRPr/>
                    </a:pPr>
                    <a:r>
                      <a:rPr lang="zh-CN" altLang="en-US" sz="3200" b="1" kern="0" spc="300" dirty="0">
                        <a:solidFill>
                          <a:schemeClr val="tx2">
                            <a:lumMod val="50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共性问题集中讲解   </a:t>
                    </a:r>
                    <a:endParaRPr lang="en-US" altLang="zh-CN" sz="3200" b="1" kern="0" spc="300" dirty="0">
                      <a:solidFill>
                        <a:schemeClr val="tx2">
                          <a:lumMod val="5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20" name="等腰三角形 19"/>
                  <p:cNvSpPr/>
                  <p:nvPr/>
                </p:nvSpPr>
                <p:spPr>
                  <a:xfrm>
                    <a:off x="5714469" y="2370057"/>
                    <a:ext cx="500076" cy="404835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1" name="等腰三角形 20"/>
                  <p:cNvSpPr/>
                  <p:nvPr/>
                </p:nvSpPr>
                <p:spPr>
                  <a:xfrm>
                    <a:off x="5285832" y="2084291"/>
                    <a:ext cx="714394" cy="571532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3849101" y="3849694"/>
                    <a:ext cx="333394" cy="254007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3" name="等腰三角形 22"/>
                  <p:cNvSpPr/>
                  <p:nvPr/>
                </p:nvSpPr>
                <p:spPr>
                  <a:xfrm rot="5400000">
                    <a:off x="5928783" y="3571866"/>
                    <a:ext cx="285766" cy="285758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</p:grpSp>
          </p:grpSp>
          <p:grpSp>
            <p:nvGrpSpPr>
              <p:cNvPr id="67593" name="组合 23"/>
              <p:cNvGrpSpPr/>
              <p:nvPr/>
            </p:nvGrpSpPr>
            <p:grpSpPr bwMode="auto">
              <a:xfrm>
                <a:off x="7162740" y="3441725"/>
                <a:ext cx="480576" cy="357184"/>
                <a:chOff x="1566148" y="4958569"/>
                <a:chExt cx="1108844" cy="824139"/>
              </a:xfrm>
            </p:grpSpPr>
            <p:sp>
              <p:nvSpPr>
                <p:cNvPr id="13" name="任意多边形 12"/>
                <p:cNvSpPr/>
                <p:nvPr/>
              </p:nvSpPr>
              <p:spPr bwMode="auto">
                <a:xfrm>
                  <a:off x="1565117" y="4958555"/>
                  <a:ext cx="534791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214396" h="1866444">
                      <a:moveTo>
                        <a:pt x="0" y="1857375"/>
                      </a:moveTo>
                      <a:lnTo>
                        <a:pt x="1165495" y="0"/>
                      </a:lnTo>
                      <a:lnTo>
                        <a:pt x="1214396" y="1857375"/>
                      </a:lnTo>
                      <a:lnTo>
                        <a:pt x="1205329" y="1866444"/>
                      </a:lnTo>
                      <a:lnTo>
                        <a:pt x="0" y="1857375"/>
                      </a:lnTo>
                      <a:close/>
                    </a:path>
                  </a:pathLst>
                </a:custGeom>
                <a:solidFill>
                  <a:srgbClr val="0E9CDE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 bwMode="auto">
                <a:xfrm>
                  <a:off x="2085256" y="4958555"/>
                  <a:ext cx="589736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  <a:gd name="connsiteX0-19" fmla="*/ 691861 w 691861"/>
                    <a:gd name="connsiteY0-20" fmla="*/ 1857375 h 1866444"/>
                    <a:gd name="connsiteX1-21" fmla="*/ 0 w 691861"/>
                    <a:gd name="connsiteY1-22" fmla="*/ 0 h 1866444"/>
                    <a:gd name="connsiteX2-23" fmla="*/ 48901 w 691861"/>
                    <a:gd name="connsiteY2-24" fmla="*/ 1857375 h 1866444"/>
                    <a:gd name="connsiteX3-25" fmla="*/ 39834 w 691861"/>
                    <a:gd name="connsiteY3-26" fmla="*/ 1866444 h 1866444"/>
                    <a:gd name="connsiteX4-27" fmla="*/ 691861 w 691861"/>
                    <a:gd name="connsiteY4-28" fmla="*/ 1857375 h 1866444"/>
                    <a:gd name="connsiteX0-29" fmla="*/ 1049019 w 1049019"/>
                    <a:gd name="connsiteY0-30" fmla="*/ 1857375 h 1866444"/>
                    <a:gd name="connsiteX1-31" fmla="*/ 0 w 1049019"/>
                    <a:gd name="connsiteY1-32" fmla="*/ 0 h 1866444"/>
                    <a:gd name="connsiteX2-33" fmla="*/ 48901 w 1049019"/>
                    <a:gd name="connsiteY2-34" fmla="*/ 1857375 h 1866444"/>
                    <a:gd name="connsiteX3-35" fmla="*/ 39834 w 1049019"/>
                    <a:gd name="connsiteY3-36" fmla="*/ 1866444 h 1866444"/>
                    <a:gd name="connsiteX4-37" fmla="*/ 1049019 w 1049019"/>
                    <a:gd name="connsiteY4-38" fmla="*/ 1857375 h 1866444"/>
                    <a:gd name="connsiteX0-39" fmla="*/ 1334739 w 1334739"/>
                    <a:gd name="connsiteY0-40" fmla="*/ 1857375 h 1866444"/>
                    <a:gd name="connsiteX1-41" fmla="*/ 0 w 1334739"/>
                    <a:gd name="connsiteY1-42" fmla="*/ 0 h 1866444"/>
                    <a:gd name="connsiteX2-43" fmla="*/ 48901 w 1334739"/>
                    <a:gd name="connsiteY2-44" fmla="*/ 1857375 h 1866444"/>
                    <a:gd name="connsiteX3-45" fmla="*/ 39834 w 1334739"/>
                    <a:gd name="connsiteY3-46" fmla="*/ 1866444 h 1866444"/>
                    <a:gd name="connsiteX4-47" fmla="*/ 1334739 w 1334739"/>
                    <a:gd name="connsiteY4-4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334739" h="1866444">
                      <a:moveTo>
                        <a:pt x="1334739" y="1857375"/>
                      </a:moveTo>
                      <a:lnTo>
                        <a:pt x="0" y="0"/>
                      </a:lnTo>
                      <a:lnTo>
                        <a:pt x="48901" y="1857375"/>
                      </a:lnTo>
                      <a:lnTo>
                        <a:pt x="39834" y="1866444"/>
                      </a:lnTo>
                      <a:lnTo>
                        <a:pt x="1334739" y="1857375"/>
                      </a:lnTo>
                      <a:close/>
                    </a:path>
                  </a:pathLst>
                </a:custGeom>
                <a:solidFill>
                  <a:srgbClr val="0C83B8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</p:grp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9" name="标题 1"/>
          <p:cNvSpPr>
            <a:spLocks noGrp="1"/>
          </p:cNvSpPr>
          <p:nvPr>
            <p:ph type="title"/>
          </p:nvPr>
        </p:nvSpPr>
        <p:spPr>
          <a:xfrm>
            <a:off x="7164288" y="285728"/>
            <a:ext cx="1800324" cy="523220"/>
          </a:xfrm>
        </p:spPr>
        <p:txBody>
          <a:bodyPr/>
          <a:lstStyle/>
          <a:p>
            <a:r>
              <a:rPr lang="zh-CN" altLang="en-US" smtClean="0"/>
              <a:t>绝对定位</a:t>
            </a:r>
            <a:endParaRPr lang="zh-CN" altLang="en-US" dirty="0" smtClean="0"/>
          </a:p>
        </p:txBody>
      </p:sp>
      <p:sp>
        <p:nvSpPr>
          <p:cNvPr id="35842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absolute</a:t>
            </a:r>
            <a:r>
              <a:rPr lang="zh-CN" altLang="en-US" smtClean="0"/>
              <a:t>属性值</a:t>
            </a:r>
            <a:endParaRPr lang="en-US" altLang="zh-CN" smtClean="0"/>
          </a:p>
          <a:p>
            <a:pPr lvl="1"/>
            <a:r>
              <a:rPr lang="zh-CN" altLang="en-US" smtClean="0"/>
              <a:t>偏移设置：</a:t>
            </a:r>
            <a:r>
              <a:rPr lang="en-US" altLang="zh-CN" smtClean="0"/>
              <a:t> left</a:t>
            </a:r>
            <a:r>
              <a:rPr lang="zh-CN" altLang="en-US" smtClean="0"/>
              <a:t>、</a:t>
            </a:r>
            <a:r>
              <a:rPr lang="en-US" altLang="zh-CN" smtClean="0"/>
              <a:t>right</a:t>
            </a:r>
            <a:r>
              <a:rPr lang="zh-CN" altLang="en-US" smtClean="0"/>
              <a:t>、</a:t>
            </a:r>
            <a:r>
              <a:rPr lang="en-US" altLang="zh-CN" smtClean="0"/>
              <a:t>top</a:t>
            </a:r>
            <a:r>
              <a:rPr lang="zh-CN" altLang="en-US" smtClean="0"/>
              <a:t>、</a:t>
            </a:r>
            <a:r>
              <a:rPr lang="en-US" altLang="zh-CN" smtClean="0"/>
              <a:t>bottom </a:t>
            </a:r>
            <a:endParaRPr lang="en-US" altLang="zh-CN" dirty="0" smtClean="0"/>
          </a:p>
        </p:txBody>
      </p:sp>
      <p:cxnSp>
        <p:nvCxnSpPr>
          <p:cNvPr id="38" name="直接箭头连接符 37"/>
          <p:cNvCxnSpPr/>
          <p:nvPr/>
        </p:nvCxnSpPr>
        <p:spPr>
          <a:xfrm>
            <a:off x="3500430" y="3042982"/>
            <a:ext cx="1071570" cy="7567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H="1">
            <a:off x="3501161" y="5222592"/>
            <a:ext cx="1070839" cy="17860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Freeform 12"/>
          <p:cNvSpPr/>
          <p:nvPr/>
        </p:nvSpPr>
        <p:spPr bwMode="auto">
          <a:xfrm rot="4471479">
            <a:off x="7109046" y="3360701"/>
            <a:ext cx="969968" cy="1071570"/>
          </a:xfrm>
          <a:prstGeom prst="arc">
            <a:avLst>
              <a:gd name="adj1" fmla="val 10930154"/>
              <a:gd name="adj2" fmla="val 2060760"/>
            </a:avLst>
          </a:prstGeom>
          <a:ln cmpd="sng">
            <a:solidFill>
              <a:schemeClr val="accent5">
                <a:lumMod val="50000"/>
              </a:schemeClr>
            </a:solidFill>
            <a:headEnd type="none" w="med" len="med"/>
            <a:tailEnd type="triangl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 baseline="-25000" dirty="0"/>
          </a:p>
        </p:txBody>
      </p:sp>
      <p:grpSp>
        <p:nvGrpSpPr>
          <p:cNvPr id="19" name="组合 14"/>
          <p:cNvGrpSpPr/>
          <p:nvPr/>
        </p:nvGrpSpPr>
        <p:grpSpPr bwMode="auto">
          <a:xfrm>
            <a:off x="3635896" y="6309320"/>
            <a:ext cx="4572000" cy="428629"/>
            <a:chOff x="3143240" y="5143512"/>
            <a:chExt cx="4572032" cy="428632"/>
          </a:xfrm>
        </p:grpSpPr>
        <p:sp>
          <p:nvSpPr>
            <p:cNvPr id="20" name="圆角矩形 19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 bwMode="auto">
            <a:xfrm>
              <a:off x="3714744" y="5143516"/>
              <a:ext cx="4000528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2" name="Picture 8" descr="说话气泡new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TextBox 22"/>
            <p:cNvSpPr txBox="1"/>
            <p:nvPr/>
          </p:nvSpPr>
          <p:spPr bwMode="auto">
            <a:xfrm>
              <a:off x="4084589" y="5187962"/>
              <a:ext cx="3351325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absolute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定位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50" name="Picture 2" descr="C:\Users\yaling.he\Desktop\Chapter08 截图\Chapter08 截图\图8.10　未设置绝对定位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39" y="2194991"/>
            <a:ext cx="3142721" cy="190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yaling.he\Desktop\Chapter08 截图\Chapter08 截图\图8.11　设置第二个盒子绝对定位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13069"/>
            <a:ext cx="2874831" cy="190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yaling.he\Desktop\Chapter08 截图\Chapter08 截图\图8.12　改变第二个盒子的偏移量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683" y="4063565"/>
            <a:ext cx="2941224" cy="2008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yaling.he\Desktop\Chapter08 截图\Chapter08 截图\图8.13　设置父级元素定位.bm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07" y="4209273"/>
            <a:ext cx="3170753" cy="214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8"/>
          <p:cNvSpPr>
            <a:spLocks noGrp="1" noChangeArrowheads="1"/>
          </p:cNvSpPr>
          <p:nvPr>
            <p:ph type="title"/>
          </p:nvPr>
        </p:nvSpPr>
        <p:spPr>
          <a:xfrm>
            <a:off x="6372200" y="285728"/>
            <a:ext cx="2592412" cy="523220"/>
          </a:xfrm>
        </p:spPr>
        <p:txBody>
          <a:bodyPr/>
          <a:lstStyle/>
          <a:p>
            <a:r>
              <a:rPr lang="zh-CN" altLang="en-US" smtClean="0"/>
              <a:t>绝对定位小结</a:t>
            </a:r>
            <a:endParaRPr lang="zh-CN" altLang="en-US" dirty="0" smtClean="0"/>
          </a:p>
        </p:txBody>
      </p:sp>
      <p:sp>
        <p:nvSpPr>
          <p:cNvPr id="26626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使用了绝对定位的元素以它最近的一个“已经定位”的“祖先元素” 为基准进行偏移</a:t>
            </a:r>
            <a:endParaRPr lang="en-US" altLang="zh-CN" dirty="0" smtClean="0"/>
          </a:p>
          <a:p>
            <a:r>
              <a:rPr lang="zh-CN" altLang="en-US" dirty="0" smtClean="0"/>
              <a:t>如果没有已经定位的祖先元素，会以浏览器窗口为基准进行定位</a:t>
            </a:r>
            <a:endParaRPr lang="zh-CN" altLang="en-US" dirty="0" smtClean="0"/>
          </a:p>
          <a:p>
            <a:r>
              <a:rPr lang="zh-CN" altLang="en-US" dirty="0" smtClean="0"/>
              <a:t>绝对定位的元素从标准文档流中脱离，这意味着它们对其他元素的定位不会造成影响</a:t>
            </a:r>
            <a:endParaRPr lang="zh-CN" altLang="en-US" dirty="0" smtClean="0"/>
          </a:p>
          <a:p>
            <a:pPr marL="342900" lvl="1" indent="-342900">
              <a:buFont typeface="Wingdings" panose="05000000000000000000" pitchFamily="2" charset="2"/>
              <a:buChar char="n"/>
            </a:pPr>
            <a:r>
              <a:rPr lang="zh-CN" altLang="en-US" sz="2600" dirty="0">
                <a:cs typeface="+mn-cs"/>
              </a:rPr>
              <a:t>元素位置发生偏移后，它原来的位置不会被保留下来</a:t>
            </a:r>
            <a:endParaRPr lang="zh-CN" altLang="en-US" sz="2600" dirty="0">
              <a:cs typeface="+mn-cs"/>
            </a:endParaRPr>
          </a:p>
          <a:p>
            <a:pPr lvl="1"/>
            <a:endParaRPr lang="zh-CN" altLang="en-US" dirty="0" smtClean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utoShape 4"/>
          <p:cNvSpPr txBox="1">
            <a:spLocks noChangeArrowheads="1"/>
          </p:cNvSpPr>
          <p:nvPr/>
        </p:nvSpPr>
        <p:spPr bwMode="auto">
          <a:xfrm>
            <a:off x="1214414" y="1428736"/>
            <a:ext cx="3786214" cy="2585323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#second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background-color:#CCF;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#0000A8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position:absolute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right:30px;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36868" name="Rectangle 2"/>
          <p:cNvSpPr>
            <a:spLocks noGrp="1" noChangeArrowheads="1"/>
          </p:cNvSpPr>
          <p:nvPr>
            <p:ph type="title"/>
          </p:nvPr>
        </p:nvSpPr>
        <p:spPr>
          <a:xfrm>
            <a:off x="5000628" y="285728"/>
            <a:ext cx="3963984" cy="523220"/>
          </a:xfrm>
        </p:spPr>
        <p:txBody>
          <a:bodyPr/>
          <a:lstStyle/>
          <a:p>
            <a:r>
              <a:rPr lang="zh-CN" altLang="en-US" smtClean="0"/>
              <a:t>绝对定位不设置偏移量</a:t>
            </a:r>
            <a:endParaRPr lang="zh-CN" altLang="en-US" dirty="0" smtClean="0"/>
          </a:p>
        </p:txBody>
      </p:sp>
      <p:grpSp>
        <p:nvGrpSpPr>
          <p:cNvPr id="25" name="组合 24"/>
          <p:cNvGrpSpPr/>
          <p:nvPr/>
        </p:nvGrpSpPr>
        <p:grpSpPr>
          <a:xfrm>
            <a:off x="142844" y="1000108"/>
            <a:ext cx="1000132" cy="414475"/>
            <a:chOff x="1000100" y="2528843"/>
            <a:chExt cx="1000132" cy="414475"/>
          </a:xfrm>
        </p:grpSpPr>
        <p:pic>
          <p:nvPicPr>
            <p:cNvPr id="26" name="Picture 8" descr="E:\设计支持\模板设计\sl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1000100" y="2528843"/>
              <a:ext cx="446984" cy="414475"/>
            </a:xfrm>
            <a:prstGeom prst="rect">
              <a:avLst/>
            </a:prstGeom>
            <a:noFill/>
          </p:spPr>
        </p:pic>
        <p:sp>
          <p:nvSpPr>
            <p:cNvPr id="30" name="TextBox 29"/>
            <p:cNvSpPr txBox="1"/>
            <p:nvPr/>
          </p:nvSpPr>
          <p:spPr>
            <a:xfrm>
              <a:off x="1299399" y="2536025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示例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sp>
        <p:nvSpPr>
          <p:cNvPr id="35848" name="Line 9"/>
          <p:cNvSpPr>
            <a:spLocks noChangeShapeType="1"/>
          </p:cNvSpPr>
          <p:nvPr/>
        </p:nvSpPr>
        <p:spPr bwMode="auto">
          <a:xfrm flipV="1">
            <a:off x="5000628" y="2714619"/>
            <a:ext cx="1000132" cy="45719"/>
          </a:xfrm>
          <a:prstGeom prst="line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/>
          </a:p>
        </p:txBody>
      </p:sp>
      <p:grpSp>
        <p:nvGrpSpPr>
          <p:cNvPr id="24" name="组合 57"/>
          <p:cNvGrpSpPr/>
          <p:nvPr/>
        </p:nvGrpSpPr>
        <p:grpSpPr>
          <a:xfrm>
            <a:off x="142844" y="4286256"/>
            <a:ext cx="843709" cy="400110"/>
            <a:chOff x="3786182" y="3143248"/>
            <a:chExt cx="843709" cy="400110"/>
          </a:xfrm>
        </p:grpSpPr>
        <p:sp>
          <p:nvSpPr>
            <p:cNvPr id="27" name="TextBox 26"/>
            <p:cNvSpPr txBox="1"/>
            <p:nvPr/>
          </p:nvSpPr>
          <p:spPr>
            <a:xfrm>
              <a:off x="3929058" y="3143248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经验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pic>
          <p:nvPicPr>
            <p:cNvPr id="28" name="Picture 1" descr="C:\Users\meng.zhang\Desktop\ACCP7.0模版图标规范\未命名-1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786182" y="3174234"/>
              <a:ext cx="230326" cy="338139"/>
            </a:xfrm>
            <a:prstGeom prst="rect">
              <a:avLst/>
            </a:prstGeom>
            <a:noFill/>
          </p:spPr>
        </p:pic>
      </p:grpSp>
      <p:grpSp>
        <p:nvGrpSpPr>
          <p:cNvPr id="2" name="组合 1"/>
          <p:cNvGrpSpPr/>
          <p:nvPr/>
        </p:nvGrpSpPr>
        <p:grpSpPr>
          <a:xfrm>
            <a:off x="1214414" y="4391827"/>
            <a:ext cx="7500967" cy="1823255"/>
            <a:chOff x="1214414" y="4391827"/>
            <a:chExt cx="7500967" cy="1823255"/>
          </a:xfrm>
        </p:grpSpPr>
        <p:sp>
          <p:nvSpPr>
            <p:cNvPr id="17" name="AutoShape 4"/>
            <p:cNvSpPr>
              <a:spLocks noChangeArrowheads="1"/>
            </p:cNvSpPr>
            <p:nvPr/>
          </p:nvSpPr>
          <p:spPr bwMode="auto">
            <a:xfrm>
              <a:off x="1214414" y="4572008"/>
              <a:ext cx="7500967" cy="1643074"/>
            </a:xfrm>
            <a:prstGeom prst="roundRect">
              <a:avLst>
                <a:gd name="adj" fmla="val 115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txBody>
            <a:bodyPr anchor="ctr"/>
            <a:lstStyle/>
            <a:p>
              <a:pPr>
                <a:lnSpc>
                  <a:spcPct val="150000"/>
                </a:lnSpc>
              </a:pPr>
              <a:r>
                <a:rPr lang="zh-CN" altLang="en-US" sz="21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设置了绝对定位但没有设置偏移量的元素将保持在原来的</a:t>
              </a:r>
              <a:r>
                <a:rPr lang="zh-CN" altLang="en-US" sz="21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位置。</a:t>
              </a:r>
              <a:endParaRPr lang="en-US" altLang="zh-CN" sz="2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1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</a:t>
              </a:r>
              <a:r>
                <a:rPr lang="zh-CN" altLang="en-US" sz="21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网页制作中可以用于需要使某个元素脱离标准流，而仍然希望它保持在原来的位置的</a:t>
              </a:r>
              <a:r>
                <a:rPr lang="zh-CN" altLang="en-US" sz="21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情况</a:t>
              </a:r>
              <a:endParaRPr lang="zh-CN" altLang="en-US" sz="2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AutoShape 4"/>
            <p:cNvSpPr>
              <a:spLocks noChangeArrowheads="1"/>
            </p:cNvSpPr>
            <p:nvPr/>
          </p:nvSpPr>
          <p:spPr bwMode="gray">
            <a:xfrm>
              <a:off x="8244408" y="4391827"/>
              <a:ext cx="357188" cy="36036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/>
            <a:p>
              <a:pPr algn="ctr"/>
              <a:r>
                <a:rPr lang="en-US" altLang="zh-CN" sz="2000" b="1">
                  <a:solidFill>
                    <a:srgbClr val="0C83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!</a:t>
              </a:r>
              <a:endParaRPr lang="en-US" altLang="zh-CN" sz="2000" b="1">
                <a:solidFill>
                  <a:srgbClr val="0C83B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074" name="Picture 2" descr="C:\Users\yaling.he\Desktop\Chapter08 截图\Chapter08 截图\图8.14　仅设置水平方向的偏移量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903" y="1947421"/>
            <a:ext cx="2995406" cy="204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>
          <a:xfrm>
            <a:off x="3059833" y="285728"/>
            <a:ext cx="5904780" cy="523220"/>
          </a:xfrm>
        </p:spPr>
        <p:txBody>
          <a:bodyPr/>
          <a:lstStyle/>
          <a:p>
            <a:r>
              <a:rPr lang="zh-CN" altLang="en-US" dirty="0" smtClean="0"/>
              <a:t>学员操作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带按钮的轮播广告</a:t>
            </a:r>
            <a:r>
              <a:rPr lang="en-US" altLang="zh-CN" dirty="0" smtClean="0"/>
              <a:t>2-1</a:t>
            </a:r>
            <a:endParaRPr lang="en-US" altLang="zh-CN" dirty="0" smtClean="0"/>
          </a:p>
        </p:txBody>
      </p:sp>
      <p:sp>
        <p:nvSpPr>
          <p:cNvPr id="37890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训练要点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background-color</a:t>
            </a:r>
            <a:r>
              <a:rPr lang="zh-CN" altLang="en-US" dirty="0" smtClean="0"/>
              <a:t>设置背景颜色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设置边框样式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position</a:t>
            </a:r>
            <a:r>
              <a:rPr lang="zh-CN" altLang="en-US" dirty="0" smtClean="0"/>
              <a:t>定位网页元素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使用无序列表布局页面内容</a:t>
            </a:r>
            <a:endParaRPr lang="zh-CN" altLang="en-US" dirty="0" smtClean="0"/>
          </a:p>
        </p:txBody>
      </p:sp>
      <p:grpSp>
        <p:nvGrpSpPr>
          <p:cNvPr id="11" name="组合 10"/>
          <p:cNvGrpSpPr/>
          <p:nvPr/>
        </p:nvGrpSpPr>
        <p:grpSpPr>
          <a:xfrm>
            <a:off x="142844" y="857232"/>
            <a:ext cx="1109759" cy="500066"/>
            <a:chOff x="6072198" y="1142984"/>
            <a:chExt cx="1109759" cy="500066"/>
          </a:xfrm>
        </p:grpSpPr>
        <p:pic>
          <p:nvPicPr>
            <p:cNvPr id="13" name="Picture 13" descr="C:\Users\meng.zhang\Desktop\ACCP7.0模版图标规范\ge_pad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6072198" y="1142984"/>
              <a:ext cx="500066" cy="500066"/>
            </a:xfrm>
            <a:prstGeom prst="rect">
              <a:avLst/>
            </a:prstGeom>
            <a:noFill/>
          </p:spPr>
        </p:pic>
        <p:sp>
          <p:nvSpPr>
            <p:cNvPr id="14" name="TextBox 13"/>
            <p:cNvSpPr txBox="1"/>
            <p:nvPr/>
          </p:nvSpPr>
          <p:spPr>
            <a:xfrm>
              <a:off x="6481124" y="1171502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指导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sp>
        <p:nvSpPr>
          <p:cNvPr id="12" name="内容占位符 2"/>
          <p:cNvSpPr txBox="1"/>
          <p:nvPr/>
        </p:nvSpPr>
        <p:spPr bwMode="auto">
          <a:xfrm>
            <a:off x="785840" y="3643314"/>
            <a:ext cx="3500408" cy="18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n"/>
              <a:defRPr sz="2600" b="1">
                <a:latin typeface="+mn-lt"/>
                <a:ea typeface="微软雅黑" panose="020B0503020204020204" pitchFamily="34" charset="-122"/>
              </a:defRPr>
            </a:lvl1pPr>
            <a:lvl2pPr marL="742950" lvl="1" indent="-28575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u"/>
              <a:defRPr sz="2400" b="1">
                <a:latin typeface="+mn-lt"/>
                <a:ea typeface="微软雅黑" panose="020B0503020204020204" pitchFamily="34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E9CDE"/>
              </a:buClr>
              <a:buSzPct val="85000"/>
              <a:buFont typeface="Wingdings" panose="05000000000000000000" pitchFamily="2" charset="2"/>
              <a:buChar char="Ø"/>
              <a:defRPr sz="2000" b="1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Ø"/>
              <a:defRPr sz="1800" b="1">
                <a:latin typeface="+mn-lt"/>
                <a:ea typeface="+mn-ea"/>
                <a:cs typeface="楷体_GB2312" panose="02010609030101010101" pitchFamily="49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1600" b="1">
                <a:latin typeface="+mn-lt"/>
                <a:ea typeface="+mn-ea"/>
                <a:cs typeface="楷体_GB2312" panose="02010609030101010101" pitchFamily="49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anose="02010609030101010101" pitchFamily="49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anose="02010609030101010101" pitchFamily="49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anose="02010609030101010101" pitchFamily="49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anose="02010609030101010101" pitchFamily="49" charset="-122"/>
              </a:defRPr>
            </a:lvl9pPr>
          </a:lstStyle>
          <a:p>
            <a:r>
              <a:rPr lang="zh-CN" altLang="en-US" dirty="0"/>
              <a:t>需求说明</a:t>
            </a:r>
            <a:endParaRPr lang="en-US" altLang="zh-CN" dirty="0"/>
          </a:p>
          <a:p>
            <a:pPr lvl="1"/>
            <a:r>
              <a:rPr lang="zh-CN" altLang="en-US" dirty="0"/>
              <a:t>使用无序列表排版数字按钮</a:t>
            </a:r>
            <a:endParaRPr lang="zh-CN" altLang="en-US" dirty="0"/>
          </a:p>
          <a:p>
            <a:endParaRPr lang="zh-CN" altLang="en-US" dirty="0"/>
          </a:p>
        </p:txBody>
      </p:sp>
      <p:grpSp>
        <p:nvGrpSpPr>
          <p:cNvPr id="16" name="组合 16"/>
          <p:cNvGrpSpPr/>
          <p:nvPr/>
        </p:nvGrpSpPr>
        <p:grpSpPr bwMode="auto">
          <a:xfrm>
            <a:off x="1178731" y="6021288"/>
            <a:ext cx="2714625" cy="428625"/>
            <a:chOff x="3143240" y="5143512"/>
            <a:chExt cx="2714644" cy="428628"/>
          </a:xfrm>
        </p:grpSpPr>
        <p:sp>
          <p:nvSpPr>
            <p:cNvPr id="17" name="圆角矩形 16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圆角矩形 17"/>
            <p:cNvSpPr/>
            <p:nvPr/>
          </p:nvSpPr>
          <p:spPr bwMode="auto">
            <a:xfrm>
              <a:off x="3714744" y="5143512"/>
              <a:ext cx="2143140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19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TextBox 19"/>
            <p:cNvSpPr txBox="1"/>
            <p:nvPr/>
          </p:nvSpPr>
          <p:spPr bwMode="auto">
            <a:xfrm>
              <a:off x="3962396" y="5187962"/>
              <a:ext cx="1647837" cy="339727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讲解需求说明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8194" name="Picture 2" descr="C:\Users\yaling.he\Desktop\Chapter08 截图\Chapter08 截图\图8.24　带按钮的图片横幅广告效果图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793" y="3702805"/>
            <a:ext cx="4248472" cy="236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标题 1"/>
          <p:cNvSpPr>
            <a:spLocks noGrp="1"/>
          </p:cNvSpPr>
          <p:nvPr>
            <p:ph type="title"/>
          </p:nvPr>
        </p:nvSpPr>
        <p:spPr>
          <a:xfrm>
            <a:off x="3275857" y="285728"/>
            <a:ext cx="5688756" cy="523220"/>
          </a:xfrm>
        </p:spPr>
        <p:txBody>
          <a:bodyPr/>
          <a:lstStyle/>
          <a:p>
            <a:r>
              <a:rPr lang="zh-CN" altLang="en-US" dirty="0" smtClean="0"/>
              <a:t>学员操作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带按钮的轮播广告</a:t>
            </a:r>
            <a:r>
              <a:rPr lang="en-US" altLang="zh-CN" dirty="0" smtClean="0"/>
              <a:t>2-2</a:t>
            </a:r>
            <a:endParaRPr lang="zh-CN" altLang="en-US" dirty="0" smtClean="0"/>
          </a:p>
        </p:txBody>
      </p:sp>
      <p:sp>
        <p:nvSpPr>
          <p:cNvPr id="3891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mtClean="0"/>
              <a:t>实现思路</a:t>
            </a:r>
            <a:endParaRPr lang="en-US" altLang="zh-CN" smtClean="0"/>
          </a:p>
          <a:p>
            <a:pPr lvl="1"/>
            <a:r>
              <a:rPr lang="zh-CN" altLang="en-US" smtClean="0"/>
              <a:t>使用定位属性设置数字按钮显示在图片的右下方</a:t>
            </a:r>
            <a:endParaRPr lang="en-US" altLang="zh-CN" smtClean="0"/>
          </a:p>
          <a:p>
            <a:pPr lvl="1"/>
            <a:r>
              <a:rPr lang="zh-CN" altLang="en-US" smtClean="0"/>
              <a:t>使用后代选择器整体设置</a:t>
            </a:r>
            <a:r>
              <a:rPr lang="en-US" altLang="zh-CN" smtClean="0"/>
              <a:t>&lt;li&gt;</a:t>
            </a:r>
            <a:r>
              <a:rPr lang="zh-CN" altLang="en-US" smtClean="0"/>
              <a:t>的背景颜色、边框样式、数字边框之间的距离</a:t>
            </a:r>
            <a:endParaRPr lang="en-US" altLang="zh-CN" dirty="0" smtClean="0"/>
          </a:p>
        </p:txBody>
      </p:sp>
      <p:grpSp>
        <p:nvGrpSpPr>
          <p:cNvPr id="22" name="组合 21"/>
          <p:cNvGrpSpPr/>
          <p:nvPr/>
        </p:nvGrpSpPr>
        <p:grpSpPr>
          <a:xfrm>
            <a:off x="71406" y="2928934"/>
            <a:ext cx="986585" cy="461521"/>
            <a:chOff x="3786182" y="3824735"/>
            <a:chExt cx="986585" cy="461521"/>
          </a:xfrm>
        </p:grpSpPr>
        <p:sp>
          <p:nvSpPr>
            <p:cNvPr id="26" name="TextBox 25"/>
            <p:cNvSpPr txBox="1"/>
            <p:nvPr/>
          </p:nvSpPr>
          <p:spPr>
            <a:xfrm>
              <a:off x="4071934" y="3855440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提示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pic>
          <p:nvPicPr>
            <p:cNvPr id="27" name="Picture 2" descr="C:\Users\meng.zhang\Desktop\ACCP7.0模版图标规范\s-3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3786182" y="3824735"/>
              <a:ext cx="381854" cy="461521"/>
            </a:xfrm>
            <a:prstGeom prst="rect">
              <a:avLst/>
            </a:prstGeom>
            <a:noFill/>
          </p:spPr>
        </p:pic>
      </p:grpSp>
      <p:grpSp>
        <p:nvGrpSpPr>
          <p:cNvPr id="23" name="组合 22"/>
          <p:cNvGrpSpPr/>
          <p:nvPr/>
        </p:nvGrpSpPr>
        <p:grpSpPr>
          <a:xfrm>
            <a:off x="85605" y="857232"/>
            <a:ext cx="1109759" cy="500066"/>
            <a:chOff x="6072198" y="1142984"/>
            <a:chExt cx="1109759" cy="500066"/>
          </a:xfrm>
        </p:grpSpPr>
        <p:pic>
          <p:nvPicPr>
            <p:cNvPr id="24" name="Picture 13" descr="C:\Users\meng.zhang\Desktop\ACCP7.0模版图标规范\ge_pad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072198" y="1142984"/>
              <a:ext cx="500066" cy="500066"/>
            </a:xfrm>
            <a:prstGeom prst="rect">
              <a:avLst/>
            </a:prstGeom>
            <a:noFill/>
          </p:spPr>
        </p:pic>
        <p:sp>
          <p:nvSpPr>
            <p:cNvPr id="25" name="TextBox 24"/>
            <p:cNvSpPr txBox="1"/>
            <p:nvPr/>
          </p:nvSpPr>
          <p:spPr>
            <a:xfrm>
              <a:off x="6481124" y="1171502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指导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sp>
        <p:nvSpPr>
          <p:cNvPr id="28" name="AutoShape 4"/>
          <p:cNvSpPr txBox="1">
            <a:spLocks noChangeArrowheads="1"/>
          </p:cNvSpPr>
          <p:nvPr/>
        </p:nvSpPr>
        <p:spPr bwMode="auto">
          <a:xfrm>
            <a:off x="1214414" y="3071810"/>
            <a:ext cx="3214710" cy="2862322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#</a:t>
            </a:r>
            <a:r>
              <a:rPr lang="en-US" altLang="zh-CN" b="1" dirty="0" err="1" smtClean="0">
                <a:solidFill>
                  <a:schemeClr val="accent5">
                    <a:lumMod val="10000"/>
                  </a:schemeClr>
                </a:solidFill>
              </a:rPr>
              <a:t>adverImg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width:430px;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height:130px;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</a:rPr>
              <a:t>position:relative</a:t>
            </a:r>
            <a:r>
              <a:rPr lang="en-US" altLang="zh-CN" b="1" dirty="0" smtClean="0">
                <a:solidFill>
                  <a:srgbClr val="FF0000"/>
                </a:solidFill>
              </a:rPr>
              <a:t>;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}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#number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</a:rPr>
              <a:t>position:absolute</a:t>
            </a:r>
            <a:r>
              <a:rPr lang="en-US" altLang="zh-CN" b="1" dirty="0" smtClean="0">
                <a:solidFill>
                  <a:srgbClr val="FF0000"/>
                </a:solidFill>
              </a:rPr>
              <a:t>;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right:5px;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bottom:2px;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</p:txBody>
      </p:sp>
      <p:sp>
        <p:nvSpPr>
          <p:cNvPr id="29" name="AutoShape 4"/>
          <p:cNvSpPr txBox="1">
            <a:spLocks noChangeArrowheads="1"/>
          </p:cNvSpPr>
          <p:nvPr/>
        </p:nvSpPr>
        <p:spPr bwMode="auto">
          <a:xfrm>
            <a:off x="4929190" y="3071810"/>
            <a:ext cx="4000528" cy="3416320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#number </a:t>
            </a:r>
            <a:r>
              <a:rPr lang="en-US" altLang="zh-CN" b="1" dirty="0" err="1" smtClean="0">
                <a:solidFill>
                  <a:schemeClr val="accent5">
                    <a:lumMod val="10000"/>
                  </a:schemeClr>
                </a:solidFill>
              </a:rPr>
              <a:t>li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</a:t>
            </a:r>
            <a:r>
              <a:rPr lang="en-US" altLang="zh-CN" b="1" dirty="0" err="1" smtClean="0">
                <a:solidFill>
                  <a:schemeClr val="accent5">
                    <a:lumMod val="10000"/>
                  </a:schemeClr>
                </a:solidFill>
              </a:rPr>
              <a:t>float:left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margin-right:5px;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width:20px;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height:20px;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border:1px #666 solid;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text-</a:t>
            </a:r>
            <a:r>
              <a:rPr lang="en-US" altLang="zh-CN" b="1" dirty="0" err="1" smtClean="0">
                <a:solidFill>
                  <a:schemeClr val="accent5">
                    <a:lumMod val="10000"/>
                  </a:schemeClr>
                </a:solidFill>
              </a:rPr>
              <a:t>align:center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line-height:20px;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font-size:12px;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list-style-</a:t>
            </a:r>
            <a:r>
              <a:rPr lang="en-US" altLang="zh-CN" b="1" dirty="0" err="1" smtClean="0">
                <a:solidFill>
                  <a:schemeClr val="accent5">
                    <a:lumMod val="10000"/>
                  </a:schemeClr>
                </a:solidFill>
              </a:rPr>
              <a:t>type:none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	background-color:#FFF;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</a:endParaRPr>
          </a:p>
          <a:p>
            <a:pPr algn="l"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</p:txBody>
      </p:sp>
      <p:grpSp>
        <p:nvGrpSpPr>
          <p:cNvPr id="19" name="组合 17"/>
          <p:cNvGrpSpPr/>
          <p:nvPr/>
        </p:nvGrpSpPr>
        <p:grpSpPr bwMode="auto">
          <a:xfrm>
            <a:off x="1738312" y="6119830"/>
            <a:ext cx="2786063" cy="428625"/>
            <a:chOff x="3714744" y="5143512"/>
            <a:chExt cx="2786082" cy="428628"/>
          </a:xfrm>
        </p:grpSpPr>
        <p:sp>
          <p:nvSpPr>
            <p:cNvPr id="20" name="圆角矩形 19"/>
            <p:cNvSpPr/>
            <p:nvPr/>
          </p:nvSpPr>
          <p:spPr bwMode="auto">
            <a:xfrm>
              <a:off x="3714744" y="5143512"/>
              <a:ext cx="2786082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TextBox 20"/>
            <p:cNvSpPr txBox="1"/>
            <p:nvPr/>
          </p:nvSpPr>
          <p:spPr bwMode="auto">
            <a:xfrm>
              <a:off x="3962612" y="5187962"/>
              <a:ext cx="2220496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完成时间：</a:t>
              </a:r>
              <a:r>
                <a:rPr lang="en-US" altLang="zh-CN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内容占位符 2"/>
          <p:cNvSpPr>
            <a:spLocks noGrp="1"/>
          </p:cNvSpPr>
          <p:nvPr>
            <p:ph idx="1"/>
          </p:nvPr>
        </p:nvSpPr>
        <p:spPr>
          <a:xfrm>
            <a:off x="784225" y="1214438"/>
            <a:ext cx="7645400" cy="51435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常见问题及解决办法</a:t>
            </a:r>
            <a:endParaRPr lang="en-US" altLang="zh-CN" dirty="0" smtClean="0"/>
          </a:p>
          <a:p>
            <a:pPr eaLnBrk="1" hangingPunct="1">
              <a:defRPr/>
            </a:pPr>
            <a:r>
              <a:rPr lang="zh-CN" altLang="en-US" dirty="0" smtClean="0"/>
              <a:t>代码规范问题</a:t>
            </a:r>
            <a:endParaRPr lang="zh-CN" altLang="en-US" dirty="0" smtClean="0"/>
          </a:p>
          <a:p>
            <a:pPr eaLnBrk="1" hangingPunct="1">
              <a:defRPr/>
            </a:pPr>
            <a:r>
              <a:rPr lang="zh-CN" altLang="en-US" dirty="0" smtClean="0"/>
              <a:t>调试技巧</a:t>
            </a:r>
            <a:endParaRPr lang="en-US" altLang="zh-CN" dirty="0" smtClean="0"/>
          </a:p>
          <a:p>
            <a:pPr eaLnBrk="1" hangingPunct="1">
              <a:defRPr/>
            </a:pPr>
            <a:endParaRPr lang="zh-CN" altLang="en-US" dirty="0" smtClean="0"/>
          </a:p>
          <a:p>
            <a:pPr eaLnBrk="1" hangingPunct="1">
              <a:defRPr/>
            </a:pPr>
            <a:endParaRPr lang="zh-CN" altLang="en-US" dirty="0" smtClean="0"/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>
          <a:xfrm>
            <a:off x="5572125" y="285750"/>
            <a:ext cx="3392488" cy="523875"/>
          </a:xfrm>
        </p:spPr>
        <p:txBody>
          <a:bodyPr/>
          <a:lstStyle/>
          <a:p>
            <a:pPr eaLnBrk="1" hangingPunct="1"/>
            <a:r>
              <a:rPr smtClean="0">
                <a:solidFill>
                  <a:srgbClr val="121F55"/>
                </a:solidFill>
              </a:rPr>
              <a:t>共性问题集中讲解</a:t>
            </a:r>
            <a:endParaRPr smtClean="0">
              <a:solidFill>
                <a:srgbClr val="121F55"/>
              </a:solidFill>
            </a:endParaRPr>
          </a:p>
        </p:txBody>
      </p:sp>
      <p:grpSp>
        <p:nvGrpSpPr>
          <p:cNvPr id="67588" name="组合 29"/>
          <p:cNvGrpSpPr/>
          <p:nvPr/>
        </p:nvGrpSpPr>
        <p:grpSpPr bwMode="auto">
          <a:xfrm>
            <a:off x="1857375" y="3214688"/>
            <a:ext cx="5929313" cy="2058987"/>
            <a:chOff x="1857356" y="3214688"/>
            <a:chExt cx="5929353" cy="2058988"/>
          </a:xfrm>
        </p:grpSpPr>
        <p:sp>
          <p:nvSpPr>
            <p:cNvPr id="29" name="等腰三角形 28"/>
            <p:cNvSpPr/>
            <p:nvPr/>
          </p:nvSpPr>
          <p:spPr bwMode="auto">
            <a:xfrm>
              <a:off x="1857356" y="3714750"/>
              <a:ext cx="1143008" cy="857250"/>
            </a:xfrm>
            <a:prstGeom prst="triangle">
              <a:avLst>
                <a:gd name="adj" fmla="val 46614"/>
              </a:avLst>
            </a:prstGeom>
            <a:noFill/>
            <a:ln w="9525">
              <a:solidFill>
                <a:srgbClr val="0E9C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67591" name="组合 7"/>
            <p:cNvGrpSpPr/>
            <p:nvPr/>
          </p:nvGrpSpPr>
          <p:grpSpPr bwMode="auto">
            <a:xfrm>
              <a:off x="1923997" y="3214688"/>
              <a:ext cx="5862712" cy="2058988"/>
              <a:chOff x="2066281" y="2227264"/>
              <a:chExt cx="5862790" cy="2059017"/>
            </a:xfrm>
          </p:grpSpPr>
          <p:grpSp>
            <p:nvGrpSpPr>
              <p:cNvPr id="67592" name="组合 19"/>
              <p:cNvGrpSpPr/>
              <p:nvPr/>
            </p:nvGrpSpPr>
            <p:grpSpPr bwMode="auto">
              <a:xfrm>
                <a:off x="2066281" y="2227264"/>
                <a:ext cx="5862790" cy="2059017"/>
                <a:chOff x="2066262" y="2227167"/>
                <a:chExt cx="5862829" cy="2059103"/>
              </a:xfrm>
            </p:grpSpPr>
            <p:sp>
              <p:nvSpPr>
                <p:cNvPr id="15" name="等腰三角形 5"/>
                <p:cNvSpPr/>
                <p:nvPr/>
              </p:nvSpPr>
              <p:spPr>
                <a:xfrm>
                  <a:off x="7214697" y="3370231"/>
                  <a:ext cx="714394" cy="655674"/>
                </a:xfrm>
                <a:prstGeom prst="triangle">
                  <a:avLst>
                    <a:gd name="adj" fmla="val 46614"/>
                  </a:avLst>
                </a:prstGeom>
                <a:noFill/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grpSp>
              <p:nvGrpSpPr>
                <p:cNvPr id="67597" name="组合 17"/>
                <p:cNvGrpSpPr/>
                <p:nvPr/>
              </p:nvGrpSpPr>
              <p:grpSpPr bwMode="auto">
                <a:xfrm>
                  <a:off x="2066262" y="2227167"/>
                  <a:ext cx="5148421" cy="2059103"/>
                  <a:chOff x="2066262" y="2084291"/>
                  <a:chExt cx="5148421" cy="2059103"/>
                </a:xfrm>
              </p:grpSpPr>
              <p:sp>
                <p:nvSpPr>
                  <p:cNvPr id="17" name="等腰三角形 16"/>
                  <p:cNvSpPr/>
                  <p:nvPr/>
                </p:nvSpPr>
                <p:spPr>
                  <a:xfrm rot="5400000">
                    <a:off x="4035640" y="3702840"/>
                    <a:ext cx="214325" cy="142879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8" name="等腰三角形 9"/>
                  <p:cNvSpPr/>
                  <p:nvPr/>
                </p:nvSpPr>
                <p:spPr>
                  <a:xfrm rot="18000000">
                    <a:off x="2044066" y="2458965"/>
                    <a:ext cx="341331" cy="296871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9" name="Text Box 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01283" y="2928889"/>
                    <a:ext cx="4713414" cy="658849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9525" algn="ctr">
                    <a:noFill/>
                    <a:miter lim="800000"/>
                  </a:ln>
                  <a:effectLst/>
                </p:spPr>
                <p:txBody>
                  <a:bodyPr tIns="118800">
                    <a:spAutoFit/>
                  </a:bodyPr>
                  <a:lstStyle/>
                  <a:p>
                    <a:pPr algn="ctr" eaLnBrk="0" fontAlgn="auto" hangingPunct="0">
                      <a:spcAft>
                        <a:spcPts val="0"/>
                      </a:spcAft>
                      <a:defRPr/>
                    </a:pPr>
                    <a:r>
                      <a:rPr lang="zh-CN" altLang="en-US" sz="3200" b="1" kern="0" spc="300" dirty="0">
                        <a:solidFill>
                          <a:schemeClr val="tx2">
                            <a:lumMod val="50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共性问题集中讲解   </a:t>
                    </a:r>
                    <a:endParaRPr lang="en-US" altLang="zh-CN" sz="3200" b="1" kern="0" spc="300" dirty="0">
                      <a:solidFill>
                        <a:schemeClr val="tx2">
                          <a:lumMod val="5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20" name="等腰三角形 19"/>
                  <p:cNvSpPr/>
                  <p:nvPr/>
                </p:nvSpPr>
                <p:spPr>
                  <a:xfrm>
                    <a:off x="5714469" y="2370057"/>
                    <a:ext cx="500076" cy="404835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1" name="等腰三角形 20"/>
                  <p:cNvSpPr/>
                  <p:nvPr/>
                </p:nvSpPr>
                <p:spPr>
                  <a:xfrm>
                    <a:off x="5285832" y="2084291"/>
                    <a:ext cx="714394" cy="571532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3849101" y="3849694"/>
                    <a:ext cx="333394" cy="254007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3" name="等腰三角形 22"/>
                  <p:cNvSpPr/>
                  <p:nvPr/>
                </p:nvSpPr>
                <p:spPr>
                  <a:xfrm rot="5400000">
                    <a:off x="5928783" y="3571866"/>
                    <a:ext cx="285766" cy="285758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</p:grpSp>
          </p:grpSp>
          <p:grpSp>
            <p:nvGrpSpPr>
              <p:cNvPr id="67593" name="组合 23"/>
              <p:cNvGrpSpPr/>
              <p:nvPr/>
            </p:nvGrpSpPr>
            <p:grpSpPr bwMode="auto">
              <a:xfrm>
                <a:off x="7162740" y="3441725"/>
                <a:ext cx="480576" cy="357184"/>
                <a:chOff x="1566148" y="4958569"/>
                <a:chExt cx="1108844" cy="824139"/>
              </a:xfrm>
            </p:grpSpPr>
            <p:sp>
              <p:nvSpPr>
                <p:cNvPr id="13" name="任意多边形 12"/>
                <p:cNvSpPr/>
                <p:nvPr/>
              </p:nvSpPr>
              <p:spPr bwMode="auto">
                <a:xfrm>
                  <a:off x="1565117" y="4958555"/>
                  <a:ext cx="534791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214396" h="1866444">
                      <a:moveTo>
                        <a:pt x="0" y="1857375"/>
                      </a:moveTo>
                      <a:lnTo>
                        <a:pt x="1165495" y="0"/>
                      </a:lnTo>
                      <a:lnTo>
                        <a:pt x="1214396" y="1857375"/>
                      </a:lnTo>
                      <a:lnTo>
                        <a:pt x="1205329" y="1866444"/>
                      </a:lnTo>
                      <a:lnTo>
                        <a:pt x="0" y="1857375"/>
                      </a:lnTo>
                      <a:close/>
                    </a:path>
                  </a:pathLst>
                </a:custGeom>
                <a:solidFill>
                  <a:srgbClr val="0E9CDE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 bwMode="auto">
                <a:xfrm>
                  <a:off x="2085256" y="4958555"/>
                  <a:ext cx="589736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  <a:gd name="connsiteX0-19" fmla="*/ 691861 w 691861"/>
                    <a:gd name="connsiteY0-20" fmla="*/ 1857375 h 1866444"/>
                    <a:gd name="connsiteX1-21" fmla="*/ 0 w 691861"/>
                    <a:gd name="connsiteY1-22" fmla="*/ 0 h 1866444"/>
                    <a:gd name="connsiteX2-23" fmla="*/ 48901 w 691861"/>
                    <a:gd name="connsiteY2-24" fmla="*/ 1857375 h 1866444"/>
                    <a:gd name="connsiteX3-25" fmla="*/ 39834 w 691861"/>
                    <a:gd name="connsiteY3-26" fmla="*/ 1866444 h 1866444"/>
                    <a:gd name="connsiteX4-27" fmla="*/ 691861 w 691861"/>
                    <a:gd name="connsiteY4-28" fmla="*/ 1857375 h 1866444"/>
                    <a:gd name="connsiteX0-29" fmla="*/ 1049019 w 1049019"/>
                    <a:gd name="connsiteY0-30" fmla="*/ 1857375 h 1866444"/>
                    <a:gd name="connsiteX1-31" fmla="*/ 0 w 1049019"/>
                    <a:gd name="connsiteY1-32" fmla="*/ 0 h 1866444"/>
                    <a:gd name="connsiteX2-33" fmla="*/ 48901 w 1049019"/>
                    <a:gd name="connsiteY2-34" fmla="*/ 1857375 h 1866444"/>
                    <a:gd name="connsiteX3-35" fmla="*/ 39834 w 1049019"/>
                    <a:gd name="connsiteY3-36" fmla="*/ 1866444 h 1866444"/>
                    <a:gd name="connsiteX4-37" fmla="*/ 1049019 w 1049019"/>
                    <a:gd name="connsiteY4-38" fmla="*/ 1857375 h 1866444"/>
                    <a:gd name="connsiteX0-39" fmla="*/ 1334739 w 1334739"/>
                    <a:gd name="connsiteY0-40" fmla="*/ 1857375 h 1866444"/>
                    <a:gd name="connsiteX1-41" fmla="*/ 0 w 1334739"/>
                    <a:gd name="connsiteY1-42" fmla="*/ 0 h 1866444"/>
                    <a:gd name="connsiteX2-43" fmla="*/ 48901 w 1334739"/>
                    <a:gd name="connsiteY2-44" fmla="*/ 1857375 h 1866444"/>
                    <a:gd name="connsiteX3-45" fmla="*/ 39834 w 1334739"/>
                    <a:gd name="connsiteY3-46" fmla="*/ 1866444 h 1866444"/>
                    <a:gd name="connsiteX4-47" fmla="*/ 1334739 w 1334739"/>
                    <a:gd name="connsiteY4-4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334739" h="1866444">
                      <a:moveTo>
                        <a:pt x="1334739" y="1857375"/>
                      </a:moveTo>
                      <a:lnTo>
                        <a:pt x="0" y="0"/>
                      </a:lnTo>
                      <a:lnTo>
                        <a:pt x="48901" y="1857375"/>
                      </a:lnTo>
                      <a:lnTo>
                        <a:pt x="39834" y="1866444"/>
                      </a:lnTo>
                      <a:lnTo>
                        <a:pt x="1334739" y="1857375"/>
                      </a:lnTo>
                      <a:close/>
                    </a:path>
                  </a:pathLst>
                </a:custGeom>
                <a:solidFill>
                  <a:srgbClr val="0C83B8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</p:grp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>
          <a:xfrm>
            <a:off x="6084168" y="285728"/>
            <a:ext cx="2880444" cy="523220"/>
          </a:xfrm>
        </p:spPr>
        <p:txBody>
          <a:bodyPr/>
          <a:lstStyle/>
          <a:p>
            <a:r>
              <a:rPr lang="zh-CN" altLang="en-US" smtClean="0"/>
              <a:t>回顾与作业点评</a:t>
            </a:r>
            <a:endParaRPr lang="zh-CN" altLang="en-US" dirty="0" smtClean="0"/>
          </a:p>
        </p:txBody>
      </p:sp>
      <p:sp>
        <p:nvSpPr>
          <p:cNvPr id="12291" name="内容占位符 2"/>
          <p:cNvSpPr>
            <a:spLocks noGrp="1"/>
          </p:cNvSpPr>
          <p:nvPr>
            <p:ph idx="1"/>
          </p:nvPr>
        </p:nvSpPr>
        <p:spPr>
          <a:xfrm>
            <a:off x="784254" y="1214422"/>
            <a:ext cx="8036218" cy="5143536"/>
          </a:xfrm>
        </p:spPr>
        <p:txBody>
          <a:bodyPr/>
          <a:lstStyle/>
          <a:p>
            <a:r>
              <a:rPr lang="zh-CN" altLang="en-US" dirty="0" smtClean="0"/>
              <a:t>设置页面元素浮动时，</a:t>
            </a:r>
            <a:r>
              <a:rPr lang="en-US" altLang="zh-CN" dirty="0" smtClean="0"/>
              <a:t>left</a:t>
            </a:r>
            <a:r>
              <a:rPr lang="zh-CN" altLang="en-US" dirty="0" smtClean="0"/>
              <a:t>和</a:t>
            </a:r>
            <a:r>
              <a:rPr lang="en-US" altLang="zh-CN" dirty="0" smtClean="0"/>
              <a:t>right</a:t>
            </a:r>
            <a:r>
              <a:rPr lang="zh-CN" altLang="en-US" dirty="0" smtClean="0"/>
              <a:t>有什么区别？</a:t>
            </a:r>
            <a:endParaRPr lang="en-US" altLang="zh-CN" dirty="0" smtClean="0"/>
          </a:p>
          <a:p>
            <a:r>
              <a:rPr lang="zh-CN" altLang="en-US" dirty="0" smtClean="0"/>
              <a:t>如何清除一个网页元素的左浮动？</a:t>
            </a:r>
            <a:endParaRPr lang="en-US" altLang="zh-CN" dirty="0" smtClean="0"/>
          </a:p>
          <a:p>
            <a:r>
              <a:rPr lang="zh-CN" altLang="en-US" dirty="0" smtClean="0"/>
              <a:t>有几种方法可以防止父级边框塌陷？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>
                <a:solidFill>
                  <a:srgbClr val="FF0000"/>
                </a:solidFill>
              </a:rPr>
              <a:t>点评作业的提交情况和共性问题</a:t>
            </a:r>
            <a:endParaRPr lang="zh-CN" altLang="en-US" dirty="0"/>
          </a:p>
          <a:p>
            <a:endParaRPr lang="zh-CN" altLang="en-US" dirty="0" smtClean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-11028" y="4005064"/>
            <a:ext cx="1497897" cy="400110"/>
            <a:chOff x="1004978" y="3857625"/>
            <a:chExt cx="1497897" cy="400110"/>
          </a:xfrm>
        </p:grpSpPr>
        <p:pic>
          <p:nvPicPr>
            <p:cNvPr id="9" name="Picture 6" descr="\\prdsoftlab\Softlab\034\05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1004978" y="3927478"/>
              <a:ext cx="406395" cy="295272"/>
            </a:xfrm>
            <a:prstGeom prst="rect">
              <a:avLst/>
            </a:prstGeom>
            <a:noFill/>
          </p:spPr>
        </p:pic>
        <p:sp>
          <p:nvSpPr>
            <p:cNvPr id="10" name="TextBox 9"/>
            <p:cNvSpPr txBox="1"/>
            <p:nvPr/>
          </p:nvSpPr>
          <p:spPr bwMode="auto">
            <a:xfrm>
              <a:off x="1285875" y="3857625"/>
              <a:ext cx="1217000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zh-CN" altLang="en-US" sz="2000" b="1" dirty="0" smtClean="0">
                  <a:latin typeface="黑体" panose="02010609060101010101" pitchFamily="2" charset="-122"/>
                  <a:ea typeface="黑体" panose="02010609060101010101" pitchFamily="2" charset="-122"/>
                </a:rPr>
                <a:t>作业点评</a:t>
              </a:r>
              <a:endParaRPr lang="zh-CN" altLang="en-US" sz="2000" b="1" dirty="0"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07504" y="724634"/>
            <a:ext cx="1011983" cy="400110"/>
            <a:chOff x="1488315" y="3214686"/>
            <a:chExt cx="1011983" cy="400110"/>
          </a:xfrm>
        </p:grpSpPr>
        <p:pic>
          <p:nvPicPr>
            <p:cNvPr id="12" name="Picture 5" descr="\\prdsoftlab\Softlab\034\01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488315" y="3243722"/>
              <a:ext cx="442912" cy="321804"/>
            </a:xfrm>
            <a:prstGeom prst="rect">
              <a:avLst/>
            </a:prstGeom>
            <a:noFill/>
          </p:spPr>
        </p:pic>
        <p:sp>
          <p:nvSpPr>
            <p:cNvPr id="13" name="TextBox 12"/>
            <p:cNvSpPr txBox="1"/>
            <p:nvPr/>
          </p:nvSpPr>
          <p:spPr bwMode="auto">
            <a:xfrm>
              <a:off x="1799465" y="3214686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2" charset="-122"/>
                  <a:ea typeface="黑体" panose="02010609060101010101" pitchFamily="2" charset="-122"/>
                </a:rPr>
                <a:t>回顾</a:t>
              </a:r>
              <a:endParaRPr lang="zh-CN" altLang="en-US" sz="2000" b="1" dirty="0"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9" name="标题 1"/>
          <p:cNvSpPr>
            <a:spLocks noGrp="1"/>
          </p:cNvSpPr>
          <p:nvPr>
            <p:ph type="title"/>
          </p:nvPr>
        </p:nvSpPr>
        <p:spPr>
          <a:xfrm>
            <a:off x="6643702" y="285728"/>
            <a:ext cx="2320910" cy="523220"/>
          </a:xfrm>
        </p:spPr>
        <p:txBody>
          <a:bodyPr/>
          <a:lstStyle/>
          <a:p>
            <a:r>
              <a:rPr lang="zh-CN" altLang="en-US" dirty="0"/>
              <a:t>固定</a:t>
            </a:r>
            <a:r>
              <a:rPr lang="zh-CN" altLang="en-US" dirty="0" smtClean="0"/>
              <a:t>定位</a:t>
            </a:r>
            <a:r>
              <a:rPr lang="en-US" altLang="zh-CN" dirty="0" smtClean="0"/>
              <a:t>2-1</a:t>
            </a:r>
            <a:endParaRPr lang="zh-CN" altLang="en-US" dirty="0" smtClean="0"/>
          </a:p>
        </p:txBody>
      </p:sp>
      <p:sp>
        <p:nvSpPr>
          <p:cNvPr id="35842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fixed</a:t>
            </a:r>
            <a:r>
              <a:rPr lang="zh-CN" altLang="en-US" dirty="0" smtClean="0"/>
              <a:t>属性值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偏移设置：</a:t>
            </a:r>
            <a:r>
              <a:rPr lang="en-US" altLang="zh-CN" dirty="0" smtClean="0"/>
              <a:t> left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right</a:t>
            </a:r>
            <a:r>
              <a:rPr lang="zh-CN" altLang="en-US" dirty="0" smtClean="0"/>
              <a:t>、</a:t>
            </a:r>
            <a:r>
              <a:rPr lang="en-US" altLang="zh-CN" dirty="0" smtClean="0"/>
              <a:t>top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bottom </a:t>
            </a:r>
            <a:endParaRPr lang="en-US" altLang="zh-CN" dirty="0" smtClean="0"/>
          </a:p>
          <a:p>
            <a:pPr marL="342900" lvl="1" indent="-342900">
              <a:buFont typeface="Wingdings" panose="05000000000000000000" pitchFamily="2" charset="2"/>
              <a:buChar char="n"/>
            </a:pPr>
            <a:r>
              <a:rPr lang="zh-CN" altLang="en-US" sz="2600" dirty="0">
                <a:cs typeface="+mn-cs"/>
              </a:rPr>
              <a:t>类似绝对定位，不过区别在于</a:t>
            </a:r>
            <a:r>
              <a:rPr lang="zh-CN" altLang="zh-CN" sz="2600" dirty="0">
                <a:cs typeface="+mn-cs"/>
              </a:rPr>
              <a:t>定位的基准不是祖先元素，而是</a:t>
            </a:r>
            <a:r>
              <a:rPr lang="zh-CN" altLang="zh-CN" sz="2600" dirty="0">
                <a:solidFill>
                  <a:srgbClr val="FF0000"/>
                </a:solidFill>
                <a:cs typeface="+mn-cs"/>
              </a:rPr>
              <a:t>浏览器窗口</a:t>
            </a:r>
            <a:endParaRPr lang="en-US" altLang="zh-CN" sz="2600" dirty="0">
              <a:solidFill>
                <a:srgbClr val="FF0000"/>
              </a:solidFill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9" name="标题 1"/>
          <p:cNvSpPr>
            <a:spLocks noGrp="1"/>
          </p:cNvSpPr>
          <p:nvPr>
            <p:ph type="title"/>
          </p:nvPr>
        </p:nvSpPr>
        <p:spPr>
          <a:xfrm>
            <a:off x="6572264" y="285728"/>
            <a:ext cx="2392348" cy="523220"/>
          </a:xfrm>
        </p:spPr>
        <p:txBody>
          <a:bodyPr/>
          <a:lstStyle/>
          <a:p>
            <a:r>
              <a:rPr lang="zh-CN" altLang="en-US" dirty="0"/>
              <a:t>固定</a:t>
            </a:r>
            <a:r>
              <a:rPr lang="zh-CN" altLang="en-US" dirty="0" smtClean="0"/>
              <a:t>定位</a:t>
            </a:r>
            <a:r>
              <a:rPr lang="en-US" altLang="zh-CN" dirty="0" smtClean="0"/>
              <a:t>2-2</a:t>
            </a:r>
            <a:endParaRPr lang="zh-CN" altLang="en-US" dirty="0" smtClean="0"/>
          </a:p>
        </p:txBody>
      </p:sp>
      <p:sp>
        <p:nvSpPr>
          <p:cNvPr id="35842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sz="2600" dirty="0">
              <a:solidFill>
                <a:srgbClr val="FF0000"/>
              </a:solidFill>
              <a:cs typeface="+mn-cs"/>
            </a:endParaRPr>
          </a:p>
        </p:txBody>
      </p:sp>
      <p:sp>
        <p:nvSpPr>
          <p:cNvPr id="10" name="AutoShape 4"/>
          <p:cNvSpPr txBox="1">
            <a:spLocks noChangeArrowheads="1"/>
          </p:cNvSpPr>
          <p:nvPr/>
        </p:nvSpPr>
        <p:spPr bwMode="auto">
          <a:xfrm>
            <a:off x="928662" y="1357298"/>
            <a:ext cx="5244964" cy="4524315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div:nth-of-type(1) {  /*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第一个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div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设置绝对定位*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/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width: 100px;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height: 100px;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background: red;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position: absolute;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       right: 0;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       bottom: 0;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div:nth-of-type(2) {  /*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第二个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div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设置固定定位*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/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width: 50px;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height: 50px;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background: yellow;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          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position: fixed;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       right: 0;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       bottom: 0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defTabSz="723900"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latin typeface="+mn-lt"/>
              </a:rPr>
              <a:t>}</a:t>
            </a:r>
            <a:endParaRPr lang="en-US" altLang="zh-CN" b="1" dirty="0">
              <a:latin typeface="+mn-lt"/>
            </a:endParaRPr>
          </a:p>
        </p:txBody>
      </p:sp>
      <p:grpSp>
        <p:nvGrpSpPr>
          <p:cNvPr id="2" name="组合 10"/>
          <p:cNvGrpSpPr/>
          <p:nvPr/>
        </p:nvGrpSpPr>
        <p:grpSpPr>
          <a:xfrm>
            <a:off x="142844" y="1000108"/>
            <a:ext cx="1000132" cy="414475"/>
            <a:chOff x="1000100" y="2528843"/>
            <a:chExt cx="1000132" cy="414475"/>
          </a:xfrm>
        </p:grpSpPr>
        <p:pic>
          <p:nvPicPr>
            <p:cNvPr id="12" name="Picture 8" descr="E:\设计支持\模板设计\sl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1000100" y="2528843"/>
              <a:ext cx="446984" cy="414475"/>
            </a:xfrm>
            <a:prstGeom prst="rect">
              <a:avLst/>
            </a:prstGeom>
            <a:noFill/>
          </p:spPr>
        </p:pic>
        <p:sp>
          <p:nvSpPr>
            <p:cNvPr id="13" name="TextBox 12"/>
            <p:cNvSpPr txBox="1"/>
            <p:nvPr/>
          </p:nvSpPr>
          <p:spPr>
            <a:xfrm>
              <a:off x="1299399" y="2536025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示例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grpSp>
        <p:nvGrpSpPr>
          <p:cNvPr id="4" name="组合 14"/>
          <p:cNvGrpSpPr/>
          <p:nvPr/>
        </p:nvGrpSpPr>
        <p:grpSpPr bwMode="auto">
          <a:xfrm>
            <a:off x="2786050" y="6281984"/>
            <a:ext cx="3465557" cy="428629"/>
            <a:chOff x="3143240" y="5143512"/>
            <a:chExt cx="4572032" cy="428632"/>
          </a:xfrm>
        </p:grpSpPr>
        <p:sp>
          <p:nvSpPr>
            <p:cNvPr id="20" name="圆角矩形 19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 bwMode="auto">
            <a:xfrm>
              <a:off x="3714744" y="5143516"/>
              <a:ext cx="4000528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2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TextBox 22"/>
            <p:cNvSpPr txBox="1"/>
            <p:nvPr/>
          </p:nvSpPr>
          <p:spPr bwMode="auto">
            <a:xfrm>
              <a:off x="4621338" y="5187962"/>
              <a:ext cx="2277819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fixed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098" name="Picture 2" descr="C:\Users\yaling.he\Desktop\Chapter08 截图\Chapter08 截图\图8.15　同时设置absolute和fixed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556792"/>
            <a:ext cx="3130476" cy="382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utoShape 4"/>
          <p:cNvSpPr txBox="1">
            <a:spLocks noChangeArrowheads="1"/>
          </p:cNvSpPr>
          <p:nvPr/>
        </p:nvSpPr>
        <p:spPr bwMode="auto">
          <a:xfrm>
            <a:off x="4985401" y="1355650"/>
            <a:ext cx="3786214" cy="1287532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body{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     height: 1000px;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defTabSz="723900">
              <a:lnSpc>
                <a:spcPct val="15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  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pic>
        <p:nvPicPr>
          <p:cNvPr id="4099" name="Picture 3" descr="C:\Users\yaling.he\Desktop\Chapter08 截图\Chapter08 截图\图8.16　 absolute和fixed的区别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729" y="2276872"/>
            <a:ext cx="3062113" cy="374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6732240" y="70285"/>
            <a:ext cx="2232372" cy="954107"/>
          </a:xfrm>
        </p:spPr>
        <p:txBody>
          <a:bodyPr/>
          <a:lstStyle/>
          <a:p>
            <a:r>
              <a:rPr lang="zh-CN" altLang="en-US" dirty="0" smtClean="0"/>
              <a:t>定位小结</a:t>
            </a:r>
            <a:r>
              <a:rPr lang="en-US" altLang="zh-CN" dirty="0" smtClean="0"/>
              <a:t>3-1</a:t>
            </a:r>
            <a:endParaRPr lang="zh-CN" altLang="en-US" dirty="0" smtClean="0"/>
          </a:p>
        </p:txBody>
      </p:sp>
      <p:sp>
        <p:nvSpPr>
          <p:cNvPr id="37" name="内容占位符 2"/>
          <p:cNvSpPr>
            <a:spLocks noGrp="1"/>
          </p:cNvSpPr>
          <p:nvPr>
            <p:ph idx="1"/>
          </p:nvPr>
        </p:nvSpPr>
        <p:spPr>
          <a:xfrm>
            <a:off x="784254" y="1214422"/>
            <a:ext cx="7716836" cy="5143536"/>
          </a:xfrm>
        </p:spPr>
        <p:txBody>
          <a:bodyPr/>
          <a:lstStyle/>
          <a:p>
            <a:r>
              <a:rPr lang="zh-CN" altLang="en-US" dirty="0"/>
              <a:t>相对定位的</a:t>
            </a:r>
            <a:r>
              <a:rPr lang="zh-CN" altLang="en-US" dirty="0" smtClean="0"/>
              <a:t>特性</a:t>
            </a:r>
            <a:endParaRPr lang="zh-CN" altLang="en-US" dirty="0"/>
          </a:p>
          <a:p>
            <a:pPr lvl="1"/>
            <a:r>
              <a:rPr lang="zh-CN" altLang="en-US" dirty="0" smtClean="0"/>
              <a:t>相对</a:t>
            </a:r>
            <a:r>
              <a:rPr lang="zh-CN" altLang="en-US" dirty="0"/>
              <a:t>于自己的初始位置来</a:t>
            </a:r>
            <a:r>
              <a:rPr lang="zh-CN" altLang="en-US" dirty="0" smtClean="0"/>
              <a:t>定位</a:t>
            </a:r>
            <a:endParaRPr lang="zh-CN" altLang="en-US" dirty="0"/>
          </a:p>
          <a:p>
            <a:pPr lvl="1"/>
            <a:r>
              <a:rPr lang="zh-CN" altLang="en-US" dirty="0" smtClean="0"/>
              <a:t>元素</a:t>
            </a:r>
            <a:r>
              <a:rPr lang="zh-CN" altLang="en-US" dirty="0"/>
              <a:t>位置发生偏移后，它原来的位置会被保留</a:t>
            </a:r>
            <a:r>
              <a:rPr lang="zh-CN" altLang="en-US" dirty="0" smtClean="0"/>
              <a:t>下来</a:t>
            </a:r>
            <a:endParaRPr lang="zh-CN" altLang="en-US" dirty="0"/>
          </a:p>
          <a:p>
            <a:pPr lvl="1"/>
            <a:r>
              <a:rPr lang="zh-CN" altLang="en-US" dirty="0" smtClean="0"/>
              <a:t>层级</a:t>
            </a:r>
            <a:r>
              <a:rPr lang="zh-CN" altLang="en-US" dirty="0"/>
              <a:t>提高，可以把标准文档流中的元素及浮动元素盖在</a:t>
            </a:r>
            <a:r>
              <a:rPr lang="zh-CN" altLang="en-US" dirty="0" smtClean="0"/>
              <a:t>下边</a:t>
            </a:r>
            <a:endParaRPr lang="en-US" altLang="zh-CN" dirty="0" smtClean="0"/>
          </a:p>
          <a:p>
            <a:r>
              <a:rPr lang="zh-CN" altLang="zh-CN" sz="2800" dirty="0"/>
              <a:t>相对定位的使用</a:t>
            </a:r>
            <a:r>
              <a:rPr lang="zh-CN" altLang="zh-CN" sz="2800" dirty="0" smtClean="0"/>
              <a:t>场景</a:t>
            </a:r>
            <a:endParaRPr lang="zh-CN" altLang="zh-CN" sz="2800" dirty="0"/>
          </a:p>
          <a:p>
            <a:pPr lvl="1"/>
            <a:r>
              <a:rPr lang="zh-CN" altLang="zh-CN" dirty="0" smtClean="0"/>
              <a:t>相对</a:t>
            </a:r>
            <a:r>
              <a:rPr lang="zh-CN" altLang="zh-CN" dirty="0"/>
              <a:t>定位一般情况下很少自己单独使用，都是配合绝对定位使用，为绝对定位创造定位父级而又不设置偏移量</a:t>
            </a:r>
            <a:endParaRPr lang="zh-CN" altLang="en-US" sz="6400" dirty="0"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6732240" y="285728"/>
            <a:ext cx="2232372" cy="523220"/>
          </a:xfrm>
        </p:spPr>
        <p:txBody>
          <a:bodyPr/>
          <a:lstStyle/>
          <a:p>
            <a:r>
              <a:rPr lang="zh-CN" altLang="en-US" dirty="0" smtClean="0"/>
              <a:t>定位小结</a:t>
            </a:r>
            <a:r>
              <a:rPr lang="en-US" altLang="zh-CN" dirty="0" smtClean="0"/>
              <a:t>3-2</a:t>
            </a:r>
            <a:endParaRPr lang="zh-CN" altLang="en-US" dirty="0" smtClean="0"/>
          </a:p>
        </p:txBody>
      </p:sp>
      <p:sp>
        <p:nvSpPr>
          <p:cNvPr id="3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绝对定位的</a:t>
            </a:r>
            <a:r>
              <a:rPr lang="zh-CN" altLang="zh-CN" dirty="0" smtClean="0"/>
              <a:t>特性</a:t>
            </a:r>
            <a:endParaRPr lang="en-US" altLang="zh-CN" dirty="0" smtClean="0"/>
          </a:p>
          <a:p>
            <a:pPr lvl="1"/>
            <a:r>
              <a:rPr lang="zh-CN" altLang="en-US" dirty="0"/>
              <a:t>绝对定位是相对于它的定位父级的位置来</a:t>
            </a:r>
            <a:r>
              <a:rPr lang="zh-CN" altLang="en-US" dirty="0" smtClean="0"/>
              <a:t>定位，如果</a:t>
            </a:r>
            <a:r>
              <a:rPr lang="zh-CN" altLang="en-US" dirty="0"/>
              <a:t>没有设置定位父级</a:t>
            </a:r>
            <a:r>
              <a:rPr lang="zh-CN" altLang="en-US" dirty="0" smtClean="0"/>
              <a:t>，则相对</a:t>
            </a:r>
            <a:r>
              <a:rPr lang="zh-CN" altLang="en-US" dirty="0"/>
              <a:t>浏览器窗口来</a:t>
            </a:r>
            <a:r>
              <a:rPr lang="zh-CN" altLang="en-US" dirty="0" smtClean="0"/>
              <a:t>定位</a:t>
            </a:r>
            <a:endParaRPr lang="zh-CN" altLang="en-US" dirty="0"/>
          </a:p>
          <a:p>
            <a:pPr lvl="1"/>
            <a:r>
              <a:rPr lang="zh-CN" altLang="en-US" dirty="0" smtClean="0"/>
              <a:t>元素</a:t>
            </a:r>
            <a:r>
              <a:rPr lang="zh-CN" altLang="en-US" dirty="0"/>
              <a:t>位置发生偏移后</a:t>
            </a:r>
            <a:r>
              <a:rPr lang="zh-CN" altLang="en-US" dirty="0" smtClean="0"/>
              <a:t>，原来</a:t>
            </a:r>
            <a:r>
              <a:rPr lang="zh-CN" altLang="en-US" dirty="0"/>
              <a:t>的位置不会被</a:t>
            </a:r>
            <a:r>
              <a:rPr lang="zh-CN" altLang="en-US" dirty="0" smtClean="0"/>
              <a:t>保留</a:t>
            </a:r>
            <a:endParaRPr lang="zh-CN" altLang="en-US" dirty="0"/>
          </a:p>
          <a:p>
            <a:pPr lvl="1"/>
            <a:r>
              <a:rPr lang="zh-CN" altLang="en-US" dirty="0" smtClean="0"/>
              <a:t>层级</a:t>
            </a:r>
            <a:r>
              <a:rPr lang="zh-CN" altLang="en-US" dirty="0"/>
              <a:t>提高，可以把标准文档流中的元素及浮动元素盖在</a:t>
            </a:r>
            <a:r>
              <a:rPr lang="zh-CN" altLang="en-US" dirty="0" smtClean="0"/>
              <a:t>下边</a:t>
            </a:r>
            <a:endParaRPr lang="zh-CN" altLang="en-US" dirty="0"/>
          </a:p>
          <a:p>
            <a:pPr lvl="1"/>
            <a:r>
              <a:rPr lang="zh-CN" altLang="en-US" dirty="0" smtClean="0"/>
              <a:t>设置</a:t>
            </a:r>
            <a:r>
              <a:rPr lang="zh-CN" altLang="en-US" dirty="0"/>
              <a:t>绝对定位的元素脱离文档流</a:t>
            </a:r>
            <a:endParaRPr lang="zh-CN" altLang="en-US" dirty="0"/>
          </a:p>
          <a:p>
            <a:r>
              <a:rPr lang="zh-CN" altLang="zh-CN" sz="2800" dirty="0"/>
              <a:t>绝对定位的使用</a:t>
            </a:r>
            <a:r>
              <a:rPr lang="zh-CN" altLang="zh-CN" sz="2800" dirty="0" smtClean="0"/>
              <a:t>场景</a:t>
            </a:r>
            <a:endParaRPr lang="en-US" altLang="zh-CN" sz="2800" dirty="0" smtClean="0"/>
          </a:p>
          <a:p>
            <a:pPr lvl="1"/>
            <a:r>
              <a:rPr lang="zh-CN" altLang="en-US" dirty="0"/>
              <a:t>一般情况下，绝对定位用在下拉菜单、焦点图轮播、弹出数字气泡、特别花边等场景</a:t>
            </a:r>
            <a:endParaRPr lang="zh-CN" altLang="en-US" sz="6200" dirty="0">
              <a:cs typeface="+mn-cs"/>
            </a:endParaRPr>
          </a:p>
        </p:txBody>
      </p:sp>
      <p:pic>
        <p:nvPicPr>
          <p:cNvPr id="5122" name="Picture 2" descr="C:\Users\yaling.he\Desktop\Chapter08 截图\Chapter08 截图\图8.20　 焦点图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060848"/>
            <a:ext cx="5804152" cy="365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yaling.he\Desktop\Chapter08 截图\Chapter08 截图\图8.18　 下拉菜单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061" y="2191567"/>
            <a:ext cx="4907102" cy="2389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yaling.he\Desktop\Chapter08 截图\Chapter08 截图\图8.19　 优惠广告图定位在另一张图上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768" y="3352102"/>
            <a:ext cx="4367320" cy="172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线形标注 1 7"/>
          <p:cNvSpPr/>
          <p:nvPr/>
        </p:nvSpPr>
        <p:spPr bwMode="auto">
          <a:xfrm flipH="1">
            <a:off x="5579334" y="5728893"/>
            <a:ext cx="936104" cy="652436"/>
          </a:xfrm>
          <a:prstGeom prst="borderCallout1">
            <a:avLst>
              <a:gd name="adj1" fmla="val -14402"/>
              <a:gd name="adj2" fmla="val 159002"/>
              <a:gd name="adj3" fmla="val 51239"/>
              <a:gd name="adj4" fmla="val 102223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 smtClean="0">
                <a:solidFill>
                  <a:schemeClr val="bg1"/>
                </a:solidFill>
                <a:latin typeface="+mn-ea"/>
                <a:ea typeface="+mn-ea"/>
              </a:rPr>
              <a:t>轮播图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9" name="线形标注 1 8"/>
          <p:cNvSpPr/>
          <p:nvPr/>
        </p:nvSpPr>
        <p:spPr bwMode="auto">
          <a:xfrm flipH="1">
            <a:off x="5508104" y="1397574"/>
            <a:ext cx="1224136" cy="652436"/>
          </a:xfrm>
          <a:prstGeom prst="borderCallout1">
            <a:avLst>
              <a:gd name="adj1" fmla="val 184969"/>
              <a:gd name="adj2" fmla="val 167257"/>
              <a:gd name="adj3" fmla="val 51239"/>
              <a:gd name="adj4" fmla="val 102223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 smtClean="0">
                <a:solidFill>
                  <a:schemeClr val="bg1"/>
                </a:solidFill>
                <a:latin typeface="+mn-ea"/>
                <a:ea typeface="+mn-ea"/>
              </a:rPr>
              <a:t>下拉菜单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0" name="线形标注 1 9"/>
          <p:cNvSpPr/>
          <p:nvPr/>
        </p:nvSpPr>
        <p:spPr bwMode="auto">
          <a:xfrm flipH="1">
            <a:off x="5263682" y="4746055"/>
            <a:ext cx="936104" cy="652436"/>
          </a:xfrm>
          <a:prstGeom prst="borderCallout1">
            <a:avLst>
              <a:gd name="adj1" fmla="val -14402"/>
              <a:gd name="adj2" fmla="val 159002"/>
              <a:gd name="adj3" fmla="val 51239"/>
              <a:gd name="adj4" fmla="val 102223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 smtClean="0">
                <a:solidFill>
                  <a:schemeClr val="bg1"/>
                </a:solidFill>
                <a:latin typeface="+mn-ea"/>
                <a:ea typeface="+mn-ea"/>
              </a:rPr>
              <a:t>定位广告图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6732240" y="285728"/>
            <a:ext cx="2232372" cy="523220"/>
          </a:xfrm>
        </p:spPr>
        <p:txBody>
          <a:bodyPr/>
          <a:lstStyle/>
          <a:p>
            <a:r>
              <a:rPr lang="zh-CN" altLang="en-US" dirty="0" smtClean="0"/>
              <a:t>定位小结</a:t>
            </a:r>
            <a:r>
              <a:rPr lang="en-US" altLang="zh-CN" dirty="0" smtClean="0"/>
              <a:t>3-3</a:t>
            </a:r>
            <a:endParaRPr lang="zh-CN" altLang="en-US" dirty="0" smtClean="0"/>
          </a:p>
        </p:txBody>
      </p:sp>
      <p:sp>
        <p:nvSpPr>
          <p:cNvPr id="3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固定</a:t>
            </a:r>
            <a:r>
              <a:rPr lang="zh-CN" altLang="zh-CN" dirty="0" smtClean="0"/>
              <a:t>定位</a:t>
            </a:r>
            <a:r>
              <a:rPr lang="zh-CN" altLang="zh-CN" dirty="0"/>
              <a:t>的</a:t>
            </a:r>
            <a:r>
              <a:rPr lang="zh-CN" altLang="zh-CN" dirty="0" smtClean="0"/>
              <a:t>特性</a:t>
            </a:r>
            <a:endParaRPr lang="en-US" altLang="zh-CN" dirty="0" smtClean="0"/>
          </a:p>
          <a:p>
            <a:pPr lvl="1"/>
            <a:r>
              <a:rPr lang="zh-CN" altLang="en-US" dirty="0"/>
              <a:t>相对浏览器窗口来</a:t>
            </a:r>
            <a:r>
              <a:rPr lang="zh-CN" altLang="en-US" dirty="0" smtClean="0"/>
              <a:t>定位</a:t>
            </a:r>
            <a:endParaRPr lang="zh-CN" altLang="en-US" dirty="0"/>
          </a:p>
          <a:p>
            <a:pPr lvl="1"/>
            <a:r>
              <a:rPr lang="zh-CN" altLang="en-US" dirty="0" smtClean="0"/>
              <a:t>偏移</a:t>
            </a:r>
            <a:r>
              <a:rPr lang="zh-CN" altLang="en-US" dirty="0"/>
              <a:t>量不会随滚动条的移动而移动</a:t>
            </a:r>
            <a:endParaRPr lang="zh-CN" altLang="en-US" dirty="0"/>
          </a:p>
          <a:p>
            <a:r>
              <a:rPr lang="zh-CN" altLang="zh-CN" dirty="0"/>
              <a:t>固定定位的使用场景</a:t>
            </a:r>
            <a:endParaRPr lang="en-US" altLang="zh-CN" dirty="0"/>
          </a:p>
          <a:p>
            <a:pPr lvl="1"/>
            <a:r>
              <a:rPr lang="zh-CN" altLang="zh-CN" dirty="0"/>
              <a:t>一般在网页中被用在窗口左右两边的固定广告、返回顶部图标、吸顶导航栏等</a:t>
            </a:r>
            <a:endParaRPr lang="zh-CN" altLang="en-US" sz="6200" dirty="0">
              <a:cs typeface="+mn-cs"/>
            </a:endParaRPr>
          </a:p>
        </p:txBody>
      </p:sp>
      <p:pic>
        <p:nvPicPr>
          <p:cNvPr id="6146" name="Picture 2" descr="C:\Users\yaling.he\Desktop\Chapter08 截图\Chapter08 截图\图8.21　 吸顶导航和返回顶部.bmp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22" y="3819042"/>
            <a:ext cx="4734858" cy="279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yaling.he\Desktop\Chapter08 截图\Chapter08 截图\图8.22　 两侧固定广告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794152"/>
            <a:ext cx="4968552" cy="294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>
          <a:xfrm>
            <a:off x="2771800" y="70285"/>
            <a:ext cx="6192812" cy="954107"/>
          </a:xfrm>
        </p:spPr>
        <p:txBody>
          <a:bodyPr/>
          <a:lstStyle/>
          <a:p>
            <a:r>
              <a:rPr lang="zh-CN" altLang="en-US" dirty="0" smtClean="0"/>
              <a:t>学员操作</a:t>
            </a:r>
            <a:r>
              <a:rPr lang="en-US" altLang="zh-CN" dirty="0" smtClean="0"/>
              <a:t>—</a:t>
            </a:r>
            <a:r>
              <a:rPr lang="zh-CN" altLang="zh-CN" dirty="0"/>
              <a:t>制作奖多多安全购彩页面</a:t>
            </a:r>
            <a:endParaRPr lang="zh-CN" altLang="en-US" dirty="0" smtClean="0"/>
          </a:p>
        </p:txBody>
      </p:sp>
      <p:sp>
        <p:nvSpPr>
          <p:cNvPr id="2457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需求说明</a:t>
            </a:r>
            <a:endParaRPr lang="zh-CN" altLang="en-US" dirty="0" smtClean="0"/>
          </a:p>
          <a:p>
            <a:pPr lvl="1"/>
            <a:r>
              <a:rPr lang="zh-CN" altLang="en-US" dirty="0"/>
              <a:t>页面宽度是</a:t>
            </a:r>
            <a:r>
              <a:rPr lang="en-US" altLang="zh-CN" dirty="0"/>
              <a:t>1012px</a:t>
            </a:r>
            <a:r>
              <a:rPr lang="zh-CN" altLang="en-US" dirty="0"/>
              <a:t>，居中</a:t>
            </a:r>
            <a:r>
              <a:rPr lang="zh-CN" altLang="en-US" dirty="0" smtClean="0"/>
              <a:t>显示</a:t>
            </a:r>
            <a:endParaRPr lang="zh-CN" altLang="en-US" dirty="0"/>
          </a:p>
          <a:p>
            <a:pPr lvl="1"/>
            <a:r>
              <a:rPr lang="zh-CN" altLang="en-US" dirty="0" smtClean="0"/>
              <a:t>页面</a:t>
            </a:r>
            <a:r>
              <a:rPr lang="zh-CN" altLang="en-US" dirty="0"/>
              <a:t>中的内容可以使用</a:t>
            </a:r>
            <a:r>
              <a:rPr lang="en-US" altLang="zh-CN" dirty="0"/>
              <a:t>&lt;</a:t>
            </a:r>
            <a:r>
              <a:rPr lang="en-US" altLang="zh-CN" dirty="0" err="1"/>
              <a:t>img</a:t>
            </a:r>
            <a:r>
              <a:rPr lang="en-US" altLang="zh-CN" dirty="0"/>
              <a:t>&gt;</a:t>
            </a:r>
            <a:r>
              <a:rPr lang="zh-CN" altLang="en-US" dirty="0"/>
              <a:t>标签</a:t>
            </a:r>
            <a:r>
              <a:rPr lang="zh-CN" altLang="en-US" dirty="0" smtClean="0"/>
              <a:t>布局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“一元秒杀”广告使用绝对定位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二</a:t>
            </a:r>
            <a:r>
              <a:rPr lang="zh-CN" altLang="en-US" dirty="0"/>
              <a:t>维码广告使用绝对</a:t>
            </a:r>
            <a:r>
              <a:rPr lang="zh-CN" altLang="en-US" dirty="0" smtClean="0"/>
              <a:t>定位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 “在线客服”</a:t>
            </a:r>
            <a:r>
              <a:rPr lang="zh-CN" altLang="en-US" dirty="0"/>
              <a:t>广告使用固定</a:t>
            </a:r>
            <a:r>
              <a:rPr lang="zh-CN" altLang="en-US" dirty="0" smtClean="0"/>
              <a:t>定位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 “</a:t>
            </a:r>
            <a:r>
              <a:rPr lang="zh-CN" altLang="en-US" dirty="0"/>
              <a:t>手机购彩随时查看开奖”广告使用固定</a:t>
            </a:r>
            <a:r>
              <a:rPr lang="zh-CN" altLang="en-US" dirty="0" smtClean="0"/>
              <a:t>定位</a:t>
            </a:r>
            <a:endParaRPr lang="en-US" altLang="zh-CN" dirty="0"/>
          </a:p>
        </p:txBody>
      </p:sp>
      <p:grpSp>
        <p:nvGrpSpPr>
          <p:cNvPr id="13" name="组合 12"/>
          <p:cNvGrpSpPr/>
          <p:nvPr/>
        </p:nvGrpSpPr>
        <p:grpSpPr>
          <a:xfrm>
            <a:off x="142844" y="879510"/>
            <a:ext cx="928694" cy="406350"/>
            <a:chOff x="3786182" y="1192962"/>
            <a:chExt cx="928694" cy="406350"/>
          </a:xfrm>
        </p:grpSpPr>
        <p:sp>
          <p:nvSpPr>
            <p:cNvPr id="15" name="TextBox 14"/>
            <p:cNvSpPr txBox="1"/>
            <p:nvPr/>
          </p:nvSpPr>
          <p:spPr>
            <a:xfrm>
              <a:off x="4014043" y="1196082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练习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pic>
          <p:nvPicPr>
            <p:cNvPr id="16" name="Picture 2" descr="E:\设计支持\模板设计\YS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3786182" y="1192962"/>
              <a:ext cx="414476" cy="406350"/>
            </a:xfrm>
            <a:prstGeom prst="rect">
              <a:avLst/>
            </a:prstGeom>
            <a:noFill/>
          </p:spPr>
        </p:pic>
      </p:grpSp>
      <p:grpSp>
        <p:nvGrpSpPr>
          <p:cNvPr id="17" name="组合 17"/>
          <p:cNvGrpSpPr/>
          <p:nvPr/>
        </p:nvGrpSpPr>
        <p:grpSpPr bwMode="auto">
          <a:xfrm>
            <a:off x="721121" y="6089649"/>
            <a:ext cx="2786063" cy="428625"/>
            <a:chOff x="3714744" y="5143512"/>
            <a:chExt cx="2786082" cy="428628"/>
          </a:xfrm>
        </p:grpSpPr>
        <p:sp>
          <p:nvSpPr>
            <p:cNvPr id="18" name="圆角矩形 17"/>
            <p:cNvSpPr/>
            <p:nvPr/>
          </p:nvSpPr>
          <p:spPr bwMode="auto">
            <a:xfrm>
              <a:off x="3714744" y="5143512"/>
              <a:ext cx="2786082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9" name="TextBox 18"/>
            <p:cNvSpPr txBox="1"/>
            <p:nvPr/>
          </p:nvSpPr>
          <p:spPr bwMode="auto">
            <a:xfrm>
              <a:off x="3962396" y="5187962"/>
              <a:ext cx="2220928" cy="338139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完成时间：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9218" name="Picture 2" descr="C:\Users\yaling.he\Desktop\Chapter08 截图\Chapter08 截图\图8.25　奖多多安全购彩页面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679" y="4422687"/>
            <a:ext cx="3622649" cy="227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内容占位符 2"/>
          <p:cNvSpPr>
            <a:spLocks noGrp="1"/>
          </p:cNvSpPr>
          <p:nvPr>
            <p:ph idx="1"/>
          </p:nvPr>
        </p:nvSpPr>
        <p:spPr>
          <a:xfrm>
            <a:off x="784225" y="1214438"/>
            <a:ext cx="7645400" cy="51435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常见问题及解决办法</a:t>
            </a:r>
            <a:endParaRPr lang="en-US" altLang="zh-CN" dirty="0" smtClean="0"/>
          </a:p>
          <a:p>
            <a:pPr eaLnBrk="1" hangingPunct="1">
              <a:defRPr/>
            </a:pPr>
            <a:r>
              <a:rPr lang="zh-CN" altLang="en-US" dirty="0" smtClean="0"/>
              <a:t>代码规范问题</a:t>
            </a:r>
            <a:endParaRPr lang="zh-CN" altLang="en-US" dirty="0" smtClean="0"/>
          </a:p>
          <a:p>
            <a:pPr eaLnBrk="1" hangingPunct="1">
              <a:defRPr/>
            </a:pPr>
            <a:r>
              <a:rPr lang="zh-CN" altLang="en-US" dirty="0" smtClean="0"/>
              <a:t>调试技巧</a:t>
            </a:r>
            <a:endParaRPr lang="en-US" altLang="zh-CN" dirty="0" smtClean="0"/>
          </a:p>
          <a:p>
            <a:pPr eaLnBrk="1" hangingPunct="1">
              <a:defRPr/>
            </a:pPr>
            <a:endParaRPr lang="zh-CN" altLang="en-US" dirty="0" smtClean="0"/>
          </a:p>
          <a:p>
            <a:pPr eaLnBrk="1" hangingPunct="1">
              <a:defRPr/>
            </a:pPr>
            <a:endParaRPr lang="zh-CN" altLang="en-US" dirty="0" smtClean="0"/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>
          <a:xfrm>
            <a:off x="5572125" y="285750"/>
            <a:ext cx="3392488" cy="523875"/>
          </a:xfrm>
        </p:spPr>
        <p:txBody>
          <a:bodyPr/>
          <a:lstStyle/>
          <a:p>
            <a:pPr eaLnBrk="1" hangingPunct="1"/>
            <a:r>
              <a:rPr smtClean="0">
                <a:solidFill>
                  <a:srgbClr val="121F55"/>
                </a:solidFill>
              </a:rPr>
              <a:t>共性问题集中讲解</a:t>
            </a:r>
            <a:endParaRPr smtClean="0">
              <a:solidFill>
                <a:srgbClr val="121F55"/>
              </a:solidFill>
            </a:endParaRPr>
          </a:p>
        </p:txBody>
      </p:sp>
      <p:grpSp>
        <p:nvGrpSpPr>
          <p:cNvPr id="67588" name="组合 29"/>
          <p:cNvGrpSpPr/>
          <p:nvPr/>
        </p:nvGrpSpPr>
        <p:grpSpPr bwMode="auto">
          <a:xfrm>
            <a:off x="1857375" y="3214688"/>
            <a:ext cx="5929313" cy="2058987"/>
            <a:chOff x="1857356" y="3214688"/>
            <a:chExt cx="5929353" cy="2058988"/>
          </a:xfrm>
        </p:grpSpPr>
        <p:sp>
          <p:nvSpPr>
            <p:cNvPr id="29" name="等腰三角形 28"/>
            <p:cNvSpPr/>
            <p:nvPr/>
          </p:nvSpPr>
          <p:spPr bwMode="auto">
            <a:xfrm>
              <a:off x="1857356" y="3714750"/>
              <a:ext cx="1143008" cy="857250"/>
            </a:xfrm>
            <a:prstGeom prst="triangle">
              <a:avLst>
                <a:gd name="adj" fmla="val 46614"/>
              </a:avLst>
            </a:prstGeom>
            <a:noFill/>
            <a:ln w="9525">
              <a:solidFill>
                <a:srgbClr val="0E9C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67591" name="组合 7"/>
            <p:cNvGrpSpPr/>
            <p:nvPr/>
          </p:nvGrpSpPr>
          <p:grpSpPr bwMode="auto">
            <a:xfrm>
              <a:off x="1923997" y="3214688"/>
              <a:ext cx="5862712" cy="2058988"/>
              <a:chOff x="2066281" y="2227264"/>
              <a:chExt cx="5862790" cy="2059017"/>
            </a:xfrm>
          </p:grpSpPr>
          <p:grpSp>
            <p:nvGrpSpPr>
              <p:cNvPr id="67592" name="组合 19"/>
              <p:cNvGrpSpPr/>
              <p:nvPr/>
            </p:nvGrpSpPr>
            <p:grpSpPr bwMode="auto">
              <a:xfrm>
                <a:off x="2066281" y="2227264"/>
                <a:ext cx="5862790" cy="2059017"/>
                <a:chOff x="2066262" y="2227167"/>
                <a:chExt cx="5862829" cy="2059103"/>
              </a:xfrm>
            </p:grpSpPr>
            <p:sp>
              <p:nvSpPr>
                <p:cNvPr id="15" name="等腰三角形 5"/>
                <p:cNvSpPr/>
                <p:nvPr/>
              </p:nvSpPr>
              <p:spPr>
                <a:xfrm>
                  <a:off x="7214697" y="3370231"/>
                  <a:ext cx="714394" cy="655674"/>
                </a:xfrm>
                <a:prstGeom prst="triangle">
                  <a:avLst>
                    <a:gd name="adj" fmla="val 46614"/>
                  </a:avLst>
                </a:prstGeom>
                <a:noFill/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grpSp>
              <p:nvGrpSpPr>
                <p:cNvPr id="67597" name="组合 17"/>
                <p:cNvGrpSpPr/>
                <p:nvPr/>
              </p:nvGrpSpPr>
              <p:grpSpPr bwMode="auto">
                <a:xfrm>
                  <a:off x="2066262" y="2227167"/>
                  <a:ext cx="5148421" cy="2059103"/>
                  <a:chOff x="2066262" y="2084291"/>
                  <a:chExt cx="5148421" cy="2059103"/>
                </a:xfrm>
              </p:grpSpPr>
              <p:sp>
                <p:nvSpPr>
                  <p:cNvPr id="17" name="等腰三角形 16"/>
                  <p:cNvSpPr/>
                  <p:nvPr/>
                </p:nvSpPr>
                <p:spPr>
                  <a:xfrm rot="5400000">
                    <a:off x="4035640" y="3702840"/>
                    <a:ext cx="214325" cy="142879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8" name="等腰三角形 9"/>
                  <p:cNvSpPr/>
                  <p:nvPr/>
                </p:nvSpPr>
                <p:spPr>
                  <a:xfrm rot="18000000">
                    <a:off x="2044066" y="2458965"/>
                    <a:ext cx="341331" cy="296871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9" name="Text Box 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01283" y="2928889"/>
                    <a:ext cx="4713414" cy="658849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9525" algn="ctr">
                    <a:noFill/>
                    <a:miter lim="800000"/>
                  </a:ln>
                  <a:effectLst/>
                </p:spPr>
                <p:txBody>
                  <a:bodyPr tIns="118800">
                    <a:spAutoFit/>
                  </a:bodyPr>
                  <a:lstStyle/>
                  <a:p>
                    <a:pPr algn="ctr" eaLnBrk="0" fontAlgn="auto" hangingPunct="0">
                      <a:spcAft>
                        <a:spcPts val="0"/>
                      </a:spcAft>
                      <a:defRPr/>
                    </a:pPr>
                    <a:r>
                      <a:rPr lang="zh-CN" altLang="en-US" sz="3200" b="1" kern="0" spc="300" dirty="0">
                        <a:solidFill>
                          <a:schemeClr val="tx2">
                            <a:lumMod val="50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共性问题集中讲解   </a:t>
                    </a:r>
                    <a:endParaRPr lang="en-US" altLang="zh-CN" sz="3200" b="1" kern="0" spc="300" dirty="0">
                      <a:solidFill>
                        <a:schemeClr val="tx2">
                          <a:lumMod val="5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20" name="等腰三角形 19"/>
                  <p:cNvSpPr/>
                  <p:nvPr/>
                </p:nvSpPr>
                <p:spPr>
                  <a:xfrm>
                    <a:off x="5714469" y="2370057"/>
                    <a:ext cx="500076" cy="404835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1" name="等腰三角形 20"/>
                  <p:cNvSpPr/>
                  <p:nvPr/>
                </p:nvSpPr>
                <p:spPr>
                  <a:xfrm>
                    <a:off x="5285832" y="2084291"/>
                    <a:ext cx="714394" cy="571532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3849101" y="3849694"/>
                    <a:ext cx="333394" cy="254007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3" name="等腰三角形 22"/>
                  <p:cNvSpPr/>
                  <p:nvPr/>
                </p:nvSpPr>
                <p:spPr>
                  <a:xfrm rot="5400000">
                    <a:off x="5928783" y="3571866"/>
                    <a:ext cx="285766" cy="285758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</p:grpSp>
          </p:grpSp>
          <p:grpSp>
            <p:nvGrpSpPr>
              <p:cNvPr id="67593" name="组合 23"/>
              <p:cNvGrpSpPr/>
              <p:nvPr/>
            </p:nvGrpSpPr>
            <p:grpSpPr bwMode="auto">
              <a:xfrm>
                <a:off x="7162740" y="3441725"/>
                <a:ext cx="480576" cy="357184"/>
                <a:chOff x="1566148" y="4958569"/>
                <a:chExt cx="1108844" cy="824139"/>
              </a:xfrm>
            </p:grpSpPr>
            <p:sp>
              <p:nvSpPr>
                <p:cNvPr id="13" name="任意多边形 12"/>
                <p:cNvSpPr/>
                <p:nvPr/>
              </p:nvSpPr>
              <p:spPr bwMode="auto">
                <a:xfrm>
                  <a:off x="1565117" y="4958555"/>
                  <a:ext cx="534791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214396" h="1866444">
                      <a:moveTo>
                        <a:pt x="0" y="1857375"/>
                      </a:moveTo>
                      <a:lnTo>
                        <a:pt x="1165495" y="0"/>
                      </a:lnTo>
                      <a:lnTo>
                        <a:pt x="1214396" y="1857375"/>
                      </a:lnTo>
                      <a:lnTo>
                        <a:pt x="1205329" y="1866444"/>
                      </a:lnTo>
                      <a:lnTo>
                        <a:pt x="0" y="1857375"/>
                      </a:lnTo>
                      <a:close/>
                    </a:path>
                  </a:pathLst>
                </a:custGeom>
                <a:solidFill>
                  <a:srgbClr val="0E9CDE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 bwMode="auto">
                <a:xfrm>
                  <a:off x="2085256" y="4958555"/>
                  <a:ext cx="589736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  <a:gd name="connsiteX0-19" fmla="*/ 691861 w 691861"/>
                    <a:gd name="connsiteY0-20" fmla="*/ 1857375 h 1866444"/>
                    <a:gd name="connsiteX1-21" fmla="*/ 0 w 691861"/>
                    <a:gd name="connsiteY1-22" fmla="*/ 0 h 1866444"/>
                    <a:gd name="connsiteX2-23" fmla="*/ 48901 w 691861"/>
                    <a:gd name="connsiteY2-24" fmla="*/ 1857375 h 1866444"/>
                    <a:gd name="connsiteX3-25" fmla="*/ 39834 w 691861"/>
                    <a:gd name="connsiteY3-26" fmla="*/ 1866444 h 1866444"/>
                    <a:gd name="connsiteX4-27" fmla="*/ 691861 w 691861"/>
                    <a:gd name="connsiteY4-28" fmla="*/ 1857375 h 1866444"/>
                    <a:gd name="connsiteX0-29" fmla="*/ 1049019 w 1049019"/>
                    <a:gd name="connsiteY0-30" fmla="*/ 1857375 h 1866444"/>
                    <a:gd name="connsiteX1-31" fmla="*/ 0 w 1049019"/>
                    <a:gd name="connsiteY1-32" fmla="*/ 0 h 1866444"/>
                    <a:gd name="connsiteX2-33" fmla="*/ 48901 w 1049019"/>
                    <a:gd name="connsiteY2-34" fmla="*/ 1857375 h 1866444"/>
                    <a:gd name="connsiteX3-35" fmla="*/ 39834 w 1049019"/>
                    <a:gd name="connsiteY3-36" fmla="*/ 1866444 h 1866444"/>
                    <a:gd name="connsiteX4-37" fmla="*/ 1049019 w 1049019"/>
                    <a:gd name="connsiteY4-38" fmla="*/ 1857375 h 1866444"/>
                    <a:gd name="connsiteX0-39" fmla="*/ 1334739 w 1334739"/>
                    <a:gd name="connsiteY0-40" fmla="*/ 1857375 h 1866444"/>
                    <a:gd name="connsiteX1-41" fmla="*/ 0 w 1334739"/>
                    <a:gd name="connsiteY1-42" fmla="*/ 0 h 1866444"/>
                    <a:gd name="connsiteX2-43" fmla="*/ 48901 w 1334739"/>
                    <a:gd name="connsiteY2-44" fmla="*/ 1857375 h 1866444"/>
                    <a:gd name="connsiteX3-45" fmla="*/ 39834 w 1334739"/>
                    <a:gd name="connsiteY3-46" fmla="*/ 1866444 h 1866444"/>
                    <a:gd name="connsiteX4-47" fmla="*/ 1334739 w 1334739"/>
                    <a:gd name="connsiteY4-4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334739" h="1866444">
                      <a:moveTo>
                        <a:pt x="1334739" y="1857375"/>
                      </a:moveTo>
                      <a:lnTo>
                        <a:pt x="0" y="0"/>
                      </a:lnTo>
                      <a:lnTo>
                        <a:pt x="48901" y="1857375"/>
                      </a:lnTo>
                      <a:lnTo>
                        <a:pt x="39834" y="1866444"/>
                      </a:lnTo>
                      <a:lnTo>
                        <a:pt x="1334739" y="1857375"/>
                      </a:lnTo>
                      <a:close/>
                    </a:path>
                  </a:pathLst>
                </a:custGeom>
                <a:solidFill>
                  <a:srgbClr val="0C83B8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</p:grp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2200" y="285728"/>
            <a:ext cx="2592412" cy="523220"/>
          </a:xfrm>
        </p:spPr>
        <p:txBody>
          <a:bodyPr/>
          <a:lstStyle/>
          <a:p>
            <a:r>
              <a:rPr lang="en-US" altLang="zh-CN" smtClean="0"/>
              <a:t>z-index</a:t>
            </a:r>
            <a:r>
              <a:rPr lang="zh-CN" altLang="en-US" smtClean="0"/>
              <a:t>属性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调整元素定位时重叠层的上下位置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z-index</a:t>
            </a:r>
            <a:r>
              <a:rPr lang="zh-CN" altLang="en-US" dirty="0" smtClean="0"/>
              <a:t>属性值：整数，默认值为</a:t>
            </a:r>
            <a:r>
              <a:rPr lang="en-US" altLang="zh-CN" dirty="0" smtClean="0"/>
              <a:t>0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设置了</a:t>
            </a:r>
            <a:r>
              <a:rPr lang="en-US" altLang="zh-CN" dirty="0" err="1" smtClean="0"/>
              <a:t>positon</a:t>
            </a:r>
            <a:r>
              <a:rPr lang="zh-CN" altLang="en-US" dirty="0" smtClean="0"/>
              <a:t>属性时，</a:t>
            </a:r>
            <a:r>
              <a:rPr lang="en-US" altLang="zh-CN" dirty="0" smtClean="0"/>
              <a:t>z-index</a:t>
            </a:r>
            <a:r>
              <a:rPr lang="zh-CN" altLang="en-US" dirty="0" smtClean="0"/>
              <a:t>属性可以设置各元素之间的重叠高低关系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z-index</a:t>
            </a:r>
            <a:r>
              <a:rPr lang="zh-CN" altLang="en-US" dirty="0" smtClean="0"/>
              <a:t>值大的层位于其值小的层上方</a:t>
            </a:r>
            <a:endParaRPr lang="zh-CN" altLang="en-US" dirty="0"/>
          </a:p>
        </p:txBody>
      </p:sp>
      <p:pic>
        <p:nvPicPr>
          <p:cNvPr id="5" name="图片 4" descr="8－18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28728" y="1857364"/>
            <a:ext cx="5286412" cy="481395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56176" y="285728"/>
            <a:ext cx="2808436" cy="523220"/>
          </a:xfrm>
        </p:spPr>
        <p:txBody>
          <a:bodyPr/>
          <a:lstStyle/>
          <a:p>
            <a:r>
              <a:rPr lang="zh-CN" altLang="en-US" smtClean="0"/>
              <a:t>网页元素透明度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CSS</a:t>
            </a:r>
            <a:r>
              <a:rPr lang="zh-CN" altLang="en-US" smtClean="0"/>
              <a:t>设置元素透明度</a:t>
            </a:r>
            <a:endParaRPr lang="zh-CN" altLang="en-US" dirty="0"/>
          </a:p>
        </p:txBody>
      </p:sp>
      <p:graphicFrame>
        <p:nvGraphicFramePr>
          <p:cNvPr id="5" name="Group 29"/>
          <p:cNvGraphicFramePr>
            <a:graphicFrameLocks noGrp="1"/>
          </p:cNvGraphicFramePr>
          <p:nvPr/>
        </p:nvGraphicFramePr>
        <p:xfrm>
          <a:off x="285720" y="4286256"/>
          <a:ext cx="8572561" cy="1643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0330"/>
                <a:gridCol w="3071834"/>
                <a:gridCol w="3000397"/>
              </a:tblGrid>
              <a:tr h="57150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属性</a:t>
                      </a:r>
                      <a:endParaRPr lang="en-US" altLang="zh-CN" sz="2000" b="1" kern="12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2" charset="-122"/>
                          <a:ea typeface="黑体" panose="02010609060101010101" pitchFamily="2" charset="-122"/>
                        </a:rPr>
                        <a:t>说明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2" charset="-122"/>
                        <a:ea typeface="黑体" panose="0201060906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2" charset="-122"/>
                          <a:ea typeface="黑体" panose="02010609060101010101" pitchFamily="2" charset="-122"/>
                        </a:rPr>
                        <a:t>举例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2" charset="-122"/>
                        <a:ea typeface="黑体" panose="0201060906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50006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opacity:x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kumimoji="0" lang="zh-CN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值为</a:t>
                      </a: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0~1</a:t>
                      </a:r>
                      <a:r>
                        <a:rPr kumimoji="0" lang="zh-CN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，值越小越透明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opacity:0.4;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50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filter:alpha</a:t>
                      </a: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(opacity=x)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kumimoji="0" lang="zh-CN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值为</a:t>
                      </a: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0~100</a:t>
                      </a:r>
                      <a:r>
                        <a:rPr kumimoji="0" lang="zh-CN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，值越小越透明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filter:alpha</a:t>
                      </a:r>
                      <a:r>
                        <a:rPr kumimoji="0" lang="en-US" altLang="zh-CN" sz="1800" b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(opacity=40);</a:t>
                      </a:r>
                      <a:endParaRPr kumimoji="0" lang="zh-CN" altLang="zh-CN" sz="1800" b="1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图片 5" descr="8－19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8596" y="1000108"/>
            <a:ext cx="7983116" cy="2500330"/>
          </a:xfrm>
          <a:prstGeom prst="rect">
            <a:avLst/>
          </a:prstGeom>
        </p:spPr>
      </p:pic>
      <p:grpSp>
        <p:nvGrpSpPr>
          <p:cNvPr id="14" name="组合 14"/>
          <p:cNvGrpSpPr/>
          <p:nvPr/>
        </p:nvGrpSpPr>
        <p:grpSpPr bwMode="auto">
          <a:xfrm>
            <a:off x="2134154" y="6165304"/>
            <a:ext cx="4572000" cy="428625"/>
            <a:chOff x="3143240" y="5143512"/>
            <a:chExt cx="4572032" cy="428628"/>
          </a:xfrm>
        </p:grpSpPr>
        <p:sp>
          <p:nvSpPr>
            <p:cNvPr id="15" name="圆角矩形 14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" name="圆角矩形 15"/>
            <p:cNvSpPr/>
            <p:nvPr/>
          </p:nvSpPr>
          <p:spPr bwMode="auto">
            <a:xfrm>
              <a:off x="3714744" y="5143512"/>
              <a:ext cx="4000528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17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TextBox 17"/>
            <p:cNvSpPr txBox="1"/>
            <p:nvPr/>
          </p:nvSpPr>
          <p:spPr bwMode="auto">
            <a:xfrm>
              <a:off x="4165091" y="5187962"/>
              <a:ext cx="3190319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1600" b="1" spc="300" dirty="0" smtClean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z-index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属性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2"/>
          <p:cNvSpPr>
            <a:spLocks noGrp="1" noChangeArrowheads="1"/>
          </p:cNvSpPr>
          <p:nvPr>
            <p:ph type="title"/>
          </p:nvPr>
        </p:nvSpPr>
        <p:spPr>
          <a:xfrm>
            <a:off x="7956376" y="285728"/>
            <a:ext cx="1008236" cy="523220"/>
          </a:xfrm>
        </p:spPr>
        <p:txBody>
          <a:bodyPr/>
          <a:lstStyle/>
          <a:p>
            <a:r>
              <a:rPr lang="zh-CN" altLang="en-US" smtClean="0"/>
              <a:t>小结</a:t>
            </a:r>
            <a:endParaRPr lang="zh-CN" altLang="en-US" dirty="0"/>
          </a:p>
        </p:txBody>
      </p:sp>
      <p:sp>
        <p:nvSpPr>
          <p:cNvPr id="280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网页中的元素都含有两个堆叠层级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未设置绝对定位时所处的环境</a:t>
            </a:r>
            <a:r>
              <a:rPr lang="zh-CN" altLang="en-US" dirty="0"/>
              <a:t>，</a:t>
            </a:r>
            <a:r>
              <a:rPr lang="en-US" altLang="zh-CN" dirty="0" smtClean="0"/>
              <a:t>z-index</a:t>
            </a:r>
            <a:r>
              <a:rPr lang="zh-CN" altLang="en-US" dirty="0" smtClean="0"/>
              <a:t>是</a:t>
            </a:r>
            <a:r>
              <a:rPr lang="en-US" altLang="zh-CN" dirty="0" smtClean="0"/>
              <a:t>0</a:t>
            </a:r>
            <a:endParaRPr lang="en-US" altLang="zh-CN" dirty="0"/>
          </a:p>
          <a:p>
            <a:pPr lvl="1"/>
            <a:r>
              <a:rPr lang="zh-CN" altLang="en-US" dirty="0" smtClean="0"/>
              <a:t>设置绝对定位时所处的堆叠环境，此时层的位置由</a:t>
            </a:r>
            <a:r>
              <a:rPr lang="en-US" altLang="zh-CN" dirty="0" smtClean="0"/>
              <a:t>z-index</a:t>
            </a:r>
            <a:r>
              <a:rPr lang="zh-CN" altLang="en-US" dirty="0" smtClean="0"/>
              <a:t>的值确定</a:t>
            </a:r>
            <a:endParaRPr lang="en-US" altLang="zh-CN" dirty="0" smtClean="0"/>
          </a:p>
          <a:p>
            <a:r>
              <a:rPr lang="zh-CN" altLang="en-US" dirty="0" smtClean="0"/>
              <a:t>改变设置绝对定位和没有设置绝对定位的层的上下堆叠顺序，只需调整绝对定位层的</a:t>
            </a:r>
            <a:r>
              <a:rPr lang="en-US" altLang="zh-CN" dirty="0" smtClean="0"/>
              <a:t>z-index</a:t>
            </a:r>
            <a:r>
              <a:rPr lang="zh-CN" altLang="en-US" dirty="0" smtClean="0"/>
              <a:t>值即可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7"/>
          <p:cNvSpPr>
            <a:spLocks noGrp="1" noChangeArrowheads="1"/>
          </p:cNvSpPr>
          <p:nvPr>
            <p:ph type="title"/>
          </p:nvPr>
        </p:nvSpPr>
        <p:spPr>
          <a:xfrm>
            <a:off x="7236296" y="285728"/>
            <a:ext cx="1728316" cy="523220"/>
          </a:xfrm>
        </p:spPr>
        <p:txBody>
          <a:bodyPr/>
          <a:lstStyle/>
          <a:p>
            <a:r>
              <a:rPr lang="zh-CN" altLang="en-US" smtClean="0"/>
              <a:t>本章任务</a:t>
            </a:r>
            <a:endParaRPr lang="zh-CN" altLang="en-US" dirty="0" smtClean="0"/>
          </a:p>
        </p:txBody>
      </p:sp>
      <p:sp>
        <p:nvSpPr>
          <p:cNvPr id="4812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制作</a:t>
            </a:r>
            <a:r>
              <a:rPr lang="zh-CN" altLang="en-US" dirty="0"/>
              <a:t>带按钮的轮播广告</a:t>
            </a:r>
            <a:endParaRPr lang="zh-CN" altLang="en-US" dirty="0"/>
          </a:p>
          <a:p>
            <a:r>
              <a:rPr lang="zh-CN" altLang="en-US" dirty="0" smtClean="0"/>
              <a:t>制作</a:t>
            </a:r>
            <a:r>
              <a:rPr lang="zh-CN" altLang="en-US" dirty="0"/>
              <a:t>奖多多安全购彩页面</a:t>
            </a:r>
            <a:endParaRPr lang="zh-CN" altLang="en-US" dirty="0"/>
          </a:p>
          <a:p>
            <a:r>
              <a:rPr lang="zh-CN" altLang="en-US" dirty="0" smtClean="0"/>
              <a:t>制作</a:t>
            </a:r>
            <a:r>
              <a:rPr lang="zh-CN" altLang="en-US" dirty="0"/>
              <a:t>当当图书榜页面</a:t>
            </a:r>
            <a:endParaRPr lang="zh-CN" altLang="en-US" dirty="0"/>
          </a:p>
          <a:p>
            <a:r>
              <a:rPr lang="zh-CN" altLang="en-US" dirty="0" smtClean="0"/>
              <a:t>制作</a:t>
            </a:r>
            <a:r>
              <a:rPr lang="zh-CN" altLang="en-US" dirty="0"/>
              <a:t>美食今日推荐</a:t>
            </a:r>
            <a:endParaRPr lang="zh-CN" altLang="en-US" dirty="0"/>
          </a:p>
        </p:txBody>
      </p:sp>
      <p:pic>
        <p:nvPicPr>
          <p:cNvPr id="1026" name="Picture 2" descr="C:\Users\yaling.he\Desktop\Chapter08 截图\Chapter08 截图\图8.24　带按钮的图片横幅广告效果图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544" y="1080570"/>
            <a:ext cx="3924944" cy="218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yaling.he\Desktop\Chapter08 截图\Chapter08 截图\图8.25　奖多多安全购彩页面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15" y="3452243"/>
            <a:ext cx="3354668" cy="210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yaling.he\Desktop\Chapter08 截图\Chapter08 截图\图8.30　当当图书榜页面效果图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452243"/>
            <a:ext cx="2809896" cy="206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yaling.he\Desktop\Chapter08 截图\Chapter08 截图\图8.31　美食今日推荐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3412456"/>
            <a:ext cx="1571327" cy="229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>
          <a:xfrm>
            <a:off x="5004048" y="285728"/>
            <a:ext cx="3960564" cy="523220"/>
          </a:xfrm>
        </p:spPr>
        <p:txBody>
          <a:bodyPr/>
          <a:lstStyle/>
          <a:p>
            <a:r>
              <a:rPr lang="zh-CN" altLang="en-US" smtClean="0"/>
              <a:t>学员操作</a:t>
            </a:r>
            <a:r>
              <a:rPr lang="en-US" altLang="zh-CN" smtClean="0"/>
              <a:t>—</a:t>
            </a:r>
            <a:r>
              <a:rPr lang="zh-CN" altLang="en-US" smtClean="0"/>
              <a:t>当当图书榜</a:t>
            </a:r>
            <a:endParaRPr lang="zh-CN" altLang="en-US" dirty="0" smtClean="0"/>
          </a:p>
        </p:txBody>
      </p:sp>
      <p:sp>
        <p:nvSpPr>
          <p:cNvPr id="24579" name="内容占位符 2"/>
          <p:cNvSpPr>
            <a:spLocks noGrp="1"/>
          </p:cNvSpPr>
          <p:nvPr>
            <p:ph idx="1"/>
          </p:nvPr>
        </p:nvSpPr>
        <p:spPr>
          <a:xfrm>
            <a:off x="784254" y="1214422"/>
            <a:ext cx="8036218" cy="5143536"/>
          </a:xfrm>
        </p:spPr>
        <p:txBody>
          <a:bodyPr/>
          <a:lstStyle/>
          <a:p>
            <a:r>
              <a:rPr lang="zh-CN" altLang="en-US" dirty="0" smtClean="0"/>
              <a:t>需求说明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页面右上角“</a:t>
            </a:r>
            <a:r>
              <a:rPr lang="en-US" altLang="zh-CN" dirty="0" smtClean="0"/>
              <a:t>3</a:t>
            </a:r>
            <a:r>
              <a:rPr lang="zh-CN" altLang="en-US" dirty="0" smtClean="0"/>
              <a:t>折疯抢”图片和图书列表中的“</a:t>
            </a:r>
            <a:r>
              <a:rPr lang="en-US" altLang="zh-CN" dirty="0" smtClean="0"/>
              <a:t>1</a:t>
            </a:r>
            <a:r>
              <a:rPr lang="zh-CN" altLang="en-US" dirty="0" smtClean="0"/>
              <a:t>”、“</a:t>
            </a:r>
            <a:r>
              <a:rPr lang="en-US" altLang="zh-CN" dirty="0" smtClean="0"/>
              <a:t>2</a:t>
            </a:r>
            <a:r>
              <a:rPr lang="zh-CN" altLang="en-US" dirty="0" smtClean="0"/>
              <a:t>”、“</a:t>
            </a:r>
            <a:r>
              <a:rPr lang="en-US" altLang="zh-CN" dirty="0" smtClean="0"/>
              <a:t>3</a:t>
            </a:r>
            <a:r>
              <a:rPr lang="zh-CN" altLang="en-US" dirty="0" smtClean="0"/>
              <a:t>”图片均使用定位方式实现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鼠标移至导航菜单上时出现下划线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页面中英文体为</a:t>
            </a:r>
            <a:r>
              <a:rPr lang="en-US" altLang="zh-CN" dirty="0" smtClean="0"/>
              <a:t>Verdana</a:t>
            </a:r>
            <a:r>
              <a:rPr lang="zh-CN" altLang="en-US" dirty="0" smtClean="0"/>
              <a:t>，中文字体为宋体，字体大小为</a:t>
            </a:r>
            <a:r>
              <a:rPr lang="en-US" altLang="zh-CN" dirty="0" smtClean="0"/>
              <a:t>12px</a:t>
            </a:r>
            <a:endParaRPr lang="zh-CN" altLang="en-US" dirty="0" smtClean="0"/>
          </a:p>
        </p:txBody>
      </p:sp>
      <p:grpSp>
        <p:nvGrpSpPr>
          <p:cNvPr id="13" name="组合 12"/>
          <p:cNvGrpSpPr/>
          <p:nvPr/>
        </p:nvGrpSpPr>
        <p:grpSpPr>
          <a:xfrm>
            <a:off x="142844" y="879510"/>
            <a:ext cx="928694" cy="406350"/>
            <a:chOff x="3786182" y="1192962"/>
            <a:chExt cx="928694" cy="406350"/>
          </a:xfrm>
        </p:grpSpPr>
        <p:sp>
          <p:nvSpPr>
            <p:cNvPr id="15" name="TextBox 14"/>
            <p:cNvSpPr txBox="1"/>
            <p:nvPr/>
          </p:nvSpPr>
          <p:spPr>
            <a:xfrm>
              <a:off x="4014043" y="1196082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练习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pic>
          <p:nvPicPr>
            <p:cNvPr id="16" name="Picture 2" descr="E:\设计支持\模板设计\YS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3786182" y="1192962"/>
              <a:ext cx="414476" cy="406350"/>
            </a:xfrm>
            <a:prstGeom prst="rect">
              <a:avLst/>
            </a:prstGeom>
            <a:noFill/>
          </p:spPr>
        </p:pic>
      </p:grpSp>
      <p:grpSp>
        <p:nvGrpSpPr>
          <p:cNvPr id="17" name="组合 17"/>
          <p:cNvGrpSpPr/>
          <p:nvPr/>
        </p:nvGrpSpPr>
        <p:grpSpPr bwMode="auto">
          <a:xfrm>
            <a:off x="293811" y="6143624"/>
            <a:ext cx="2786063" cy="428625"/>
            <a:chOff x="3714744" y="5143512"/>
            <a:chExt cx="2786082" cy="428628"/>
          </a:xfrm>
        </p:grpSpPr>
        <p:sp>
          <p:nvSpPr>
            <p:cNvPr id="18" name="圆角矩形 17"/>
            <p:cNvSpPr/>
            <p:nvPr/>
          </p:nvSpPr>
          <p:spPr bwMode="auto">
            <a:xfrm>
              <a:off x="3714744" y="5143512"/>
              <a:ext cx="2786082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9" name="TextBox 18"/>
            <p:cNvSpPr txBox="1"/>
            <p:nvPr/>
          </p:nvSpPr>
          <p:spPr bwMode="auto">
            <a:xfrm>
              <a:off x="3962396" y="5187962"/>
              <a:ext cx="2220928" cy="338139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完成时间：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242" name="Picture 2" descr="C:\Users\yaling.he\Desktop\Chapter08 截图\Chapter08 截图\图8.30　当当图书榜页面效果图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3501008"/>
            <a:ext cx="4470957" cy="329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内容占位符 2"/>
          <p:cNvSpPr>
            <a:spLocks noGrp="1"/>
          </p:cNvSpPr>
          <p:nvPr>
            <p:ph idx="1"/>
          </p:nvPr>
        </p:nvSpPr>
        <p:spPr>
          <a:xfrm>
            <a:off x="784225" y="1214438"/>
            <a:ext cx="7645400" cy="51435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常见问题及解决办法</a:t>
            </a:r>
            <a:endParaRPr lang="en-US" altLang="zh-CN" dirty="0" smtClean="0"/>
          </a:p>
          <a:p>
            <a:pPr eaLnBrk="1" hangingPunct="1">
              <a:defRPr/>
            </a:pPr>
            <a:r>
              <a:rPr lang="zh-CN" altLang="en-US" dirty="0" smtClean="0"/>
              <a:t>代码规范问题</a:t>
            </a:r>
            <a:endParaRPr lang="zh-CN" altLang="en-US" dirty="0" smtClean="0"/>
          </a:p>
          <a:p>
            <a:pPr eaLnBrk="1" hangingPunct="1">
              <a:defRPr/>
            </a:pPr>
            <a:r>
              <a:rPr lang="zh-CN" altLang="en-US" dirty="0" smtClean="0"/>
              <a:t>调试技巧</a:t>
            </a:r>
            <a:endParaRPr lang="en-US" altLang="zh-CN" dirty="0" smtClean="0"/>
          </a:p>
          <a:p>
            <a:pPr eaLnBrk="1" hangingPunct="1">
              <a:defRPr/>
            </a:pPr>
            <a:endParaRPr lang="zh-CN" altLang="en-US" dirty="0" smtClean="0"/>
          </a:p>
          <a:p>
            <a:pPr eaLnBrk="1" hangingPunct="1">
              <a:defRPr/>
            </a:pPr>
            <a:endParaRPr lang="zh-CN" altLang="en-US" dirty="0" smtClean="0"/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>
          <a:xfrm>
            <a:off x="5572125" y="285750"/>
            <a:ext cx="3392488" cy="523875"/>
          </a:xfrm>
        </p:spPr>
        <p:txBody>
          <a:bodyPr/>
          <a:lstStyle/>
          <a:p>
            <a:pPr eaLnBrk="1" hangingPunct="1"/>
            <a:r>
              <a:rPr smtClean="0">
                <a:solidFill>
                  <a:srgbClr val="121F55"/>
                </a:solidFill>
              </a:rPr>
              <a:t>共性问题集中讲解</a:t>
            </a:r>
            <a:endParaRPr smtClean="0">
              <a:solidFill>
                <a:srgbClr val="121F55"/>
              </a:solidFill>
            </a:endParaRPr>
          </a:p>
        </p:txBody>
      </p:sp>
      <p:grpSp>
        <p:nvGrpSpPr>
          <p:cNvPr id="67588" name="组合 29"/>
          <p:cNvGrpSpPr/>
          <p:nvPr/>
        </p:nvGrpSpPr>
        <p:grpSpPr bwMode="auto">
          <a:xfrm>
            <a:off x="1857375" y="3214688"/>
            <a:ext cx="5929313" cy="2058987"/>
            <a:chOff x="1857356" y="3214688"/>
            <a:chExt cx="5929353" cy="2058988"/>
          </a:xfrm>
        </p:grpSpPr>
        <p:sp>
          <p:nvSpPr>
            <p:cNvPr id="29" name="等腰三角形 28"/>
            <p:cNvSpPr/>
            <p:nvPr/>
          </p:nvSpPr>
          <p:spPr bwMode="auto">
            <a:xfrm>
              <a:off x="1857356" y="3714750"/>
              <a:ext cx="1143008" cy="857250"/>
            </a:xfrm>
            <a:prstGeom prst="triangle">
              <a:avLst>
                <a:gd name="adj" fmla="val 46614"/>
              </a:avLst>
            </a:prstGeom>
            <a:noFill/>
            <a:ln w="9525">
              <a:solidFill>
                <a:srgbClr val="0E9C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67591" name="组合 7"/>
            <p:cNvGrpSpPr/>
            <p:nvPr/>
          </p:nvGrpSpPr>
          <p:grpSpPr bwMode="auto">
            <a:xfrm>
              <a:off x="1923997" y="3214688"/>
              <a:ext cx="5862712" cy="2058988"/>
              <a:chOff x="2066281" y="2227264"/>
              <a:chExt cx="5862790" cy="2059017"/>
            </a:xfrm>
          </p:grpSpPr>
          <p:grpSp>
            <p:nvGrpSpPr>
              <p:cNvPr id="67592" name="组合 19"/>
              <p:cNvGrpSpPr/>
              <p:nvPr/>
            </p:nvGrpSpPr>
            <p:grpSpPr bwMode="auto">
              <a:xfrm>
                <a:off x="2066281" y="2227264"/>
                <a:ext cx="5862790" cy="2059017"/>
                <a:chOff x="2066262" y="2227167"/>
                <a:chExt cx="5862829" cy="2059103"/>
              </a:xfrm>
            </p:grpSpPr>
            <p:sp>
              <p:nvSpPr>
                <p:cNvPr id="15" name="等腰三角形 5"/>
                <p:cNvSpPr/>
                <p:nvPr/>
              </p:nvSpPr>
              <p:spPr>
                <a:xfrm>
                  <a:off x="7214697" y="3370231"/>
                  <a:ext cx="714394" cy="655674"/>
                </a:xfrm>
                <a:prstGeom prst="triangle">
                  <a:avLst>
                    <a:gd name="adj" fmla="val 46614"/>
                  </a:avLst>
                </a:prstGeom>
                <a:noFill/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grpSp>
              <p:nvGrpSpPr>
                <p:cNvPr id="67597" name="组合 17"/>
                <p:cNvGrpSpPr/>
                <p:nvPr/>
              </p:nvGrpSpPr>
              <p:grpSpPr bwMode="auto">
                <a:xfrm>
                  <a:off x="2066262" y="2227167"/>
                  <a:ext cx="5148421" cy="2059103"/>
                  <a:chOff x="2066262" y="2084291"/>
                  <a:chExt cx="5148421" cy="2059103"/>
                </a:xfrm>
              </p:grpSpPr>
              <p:sp>
                <p:nvSpPr>
                  <p:cNvPr id="17" name="等腰三角形 16"/>
                  <p:cNvSpPr/>
                  <p:nvPr/>
                </p:nvSpPr>
                <p:spPr>
                  <a:xfrm rot="5400000">
                    <a:off x="4035640" y="3702840"/>
                    <a:ext cx="214325" cy="142879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8" name="等腰三角形 9"/>
                  <p:cNvSpPr/>
                  <p:nvPr/>
                </p:nvSpPr>
                <p:spPr>
                  <a:xfrm rot="18000000">
                    <a:off x="2044066" y="2458965"/>
                    <a:ext cx="341331" cy="296871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19" name="Text Box 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01283" y="2928889"/>
                    <a:ext cx="4713414" cy="658849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9525" algn="ctr">
                    <a:noFill/>
                    <a:miter lim="800000"/>
                  </a:ln>
                  <a:effectLst/>
                </p:spPr>
                <p:txBody>
                  <a:bodyPr tIns="118800">
                    <a:spAutoFit/>
                  </a:bodyPr>
                  <a:lstStyle/>
                  <a:p>
                    <a:pPr algn="ctr" eaLnBrk="0" fontAlgn="auto" hangingPunct="0">
                      <a:spcAft>
                        <a:spcPts val="0"/>
                      </a:spcAft>
                      <a:defRPr/>
                    </a:pPr>
                    <a:r>
                      <a:rPr lang="zh-CN" altLang="en-US" sz="3200" b="1" kern="0" spc="300" dirty="0">
                        <a:solidFill>
                          <a:schemeClr val="tx2">
                            <a:lumMod val="50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共性问题集中讲解   </a:t>
                    </a:r>
                    <a:endParaRPr lang="en-US" altLang="zh-CN" sz="3200" b="1" kern="0" spc="300" dirty="0">
                      <a:solidFill>
                        <a:schemeClr val="tx2">
                          <a:lumMod val="5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20" name="等腰三角形 19"/>
                  <p:cNvSpPr/>
                  <p:nvPr/>
                </p:nvSpPr>
                <p:spPr>
                  <a:xfrm>
                    <a:off x="5714469" y="2370057"/>
                    <a:ext cx="500076" cy="404835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1" name="等腰三角形 20"/>
                  <p:cNvSpPr/>
                  <p:nvPr/>
                </p:nvSpPr>
                <p:spPr>
                  <a:xfrm>
                    <a:off x="5285832" y="2084291"/>
                    <a:ext cx="714394" cy="571532"/>
                  </a:xfrm>
                  <a:prstGeom prst="triangle">
                    <a:avLst>
                      <a:gd name="adj" fmla="val 46614"/>
                    </a:avLst>
                  </a:prstGeom>
                  <a:noFill/>
                  <a:ln w="9525">
                    <a:solidFill>
                      <a:srgbClr val="0E9CD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3849101" y="3849694"/>
                    <a:ext cx="333394" cy="254007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3" name="等腰三角形 22"/>
                  <p:cNvSpPr/>
                  <p:nvPr/>
                </p:nvSpPr>
                <p:spPr>
                  <a:xfrm rot="5400000">
                    <a:off x="5928783" y="3571866"/>
                    <a:ext cx="285766" cy="285758"/>
                  </a:xfrm>
                  <a:prstGeom prst="triangle">
                    <a:avLst>
                      <a:gd name="adj" fmla="val 46614"/>
                    </a:avLst>
                  </a:prstGeom>
                  <a:solidFill>
                    <a:srgbClr val="0E9CD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</p:grpSp>
          </p:grpSp>
          <p:grpSp>
            <p:nvGrpSpPr>
              <p:cNvPr id="67593" name="组合 23"/>
              <p:cNvGrpSpPr/>
              <p:nvPr/>
            </p:nvGrpSpPr>
            <p:grpSpPr bwMode="auto">
              <a:xfrm>
                <a:off x="7162740" y="3441725"/>
                <a:ext cx="480576" cy="357184"/>
                <a:chOff x="1566148" y="4958569"/>
                <a:chExt cx="1108844" cy="824139"/>
              </a:xfrm>
            </p:grpSpPr>
            <p:sp>
              <p:nvSpPr>
                <p:cNvPr id="13" name="任意多边形 12"/>
                <p:cNvSpPr/>
                <p:nvPr/>
              </p:nvSpPr>
              <p:spPr bwMode="auto">
                <a:xfrm>
                  <a:off x="1565117" y="4958555"/>
                  <a:ext cx="534791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214396" h="1866444">
                      <a:moveTo>
                        <a:pt x="0" y="1857375"/>
                      </a:moveTo>
                      <a:lnTo>
                        <a:pt x="1165495" y="0"/>
                      </a:lnTo>
                      <a:lnTo>
                        <a:pt x="1214396" y="1857375"/>
                      </a:lnTo>
                      <a:lnTo>
                        <a:pt x="1205329" y="1866444"/>
                      </a:lnTo>
                      <a:lnTo>
                        <a:pt x="0" y="1857375"/>
                      </a:lnTo>
                      <a:close/>
                    </a:path>
                  </a:pathLst>
                </a:custGeom>
                <a:solidFill>
                  <a:srgbClr val="0E9CDE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 bwMode="auto">
                <a:xfrm>
                  <a:off x="2085256" y="4958555"/>
                  <a:ext cx="589736" cy="824160"/>
                </a:xfrm>
                <a:custGeom>
                  <a:avLst/>
                  <a:gdLst>
                    <a:gd name="connsiteX0" fmla="*/ 0 w 2500312"/>
                    <a:gd name="connsiteY0" fmla="*/ 1857375 h 1857375"/>
                    <a:gd name="connsiteX1" fmla="*/ 1165495 w 2500312"/>
                    <a:gd name="connsiteY1" fmla="*/ 0 h 1857375"/>
                    <a:gd name="connsiteX2" fmla="*/ 2500312 w 2500312"/>
                    <a:gd name="connsiteY2" fmla="*/ 1857375 h 1857375"/>
                    <a:gd name="connsiteX3" fmla="*/ 0 w 2500312"/>
                    <a:gd name="connsiteY3" fmla="*/ 1857375 h 1857375"/>
                    <a:gd name="connsiteX0-1" fmla="*/ 0 w 2500312"/>
                    <a:gd name="connsiteY0-2" fmla="*/ 1857375 h 1866444"/>
                    <a:gd name="connsiteX1-3" fmla="*/ 1165495 w 2500312"/>
                    <a:gd name="connsiteY1-4" fmla="*/ 0 h 1866444"/>
                    <a:gd name="connsiteX2-5" fmla="*/ 2500312 w 2500312"/>
                    <a:gd name="connsiteY2-6" fmla="*/ 1857375 h 1866444"/>
                    <a:gd name="connsiteX3-7" fmla="*/ 1205329 w 2500312"/>
                    <a:gd name="connsiteY3-8" fmla="*/ 1866444 h 1866444"/>
                    <a:gd name="connsiteX4" fmla="*/ 0 w 2500312"/>
                    <a:gd name="connsiteY4" fmla="*/ 1857375 h 1866444"/>
                    <a:gd name="connsiteX0-9" fmla="*/ 0 w 1214396"/>
                    <a:gd name="connsiteY0-10" fmla="*/ 1857375 h 1866444"/>
                    <a:gd name="connsiteX1-11" fmla="*/ 1165495 w 1214396"/>
                    <a:gd name="connsiteY1-12" fmla="*/ 0 h 1866444"/>
                    <a:gd name="connsiteX2-13" fmla="*/ 1214396 w 1214396"/>
                    <a:gd name="connsiteY2-14" fmla="*/ 1857375 h 1866444"/>
                    <a:gd name="connsiteX3-15" fmla="*/ 1205329 w 1214396"/>
                    <a:gd name="connsiteY3-16" fmla="*/ 1866444 h 1866444"/>
                    <a:gd name="connsiteX4-17" fmla="*/ 0 w 1214396"/>
                    <a:gd name="connsiteY4-18" fmla="*/ 1857375 h 1866444"/>
                    <a:gd name="connsiteX0-19" fmla="*/ 691861 w 691861"/>
                    <a:gd name="connsiteY0-20" fmla="*/ 1857375 h 1866444"/>
                    <a:gd name="connsiteX1-21" fmla="*/ 0 w 691861"/>
                    <a:gd name="connsiteY1-22" fmla="*/ 0 h 1866444"/>
                    <a:gd name="connsiteX2-23" fmla="*/ 48901 w 691861"/>
                    <a:gd name="connsiteY2-24" fmla="*/ 1857375 h 1866444"/>
                    <a:gd name="connsiteX3-25" fmla="*/ 39834 w 691861"/>
                    <a:gd name="connsiteY3-26" fmla="*/ 1866444 h 1866444"/>
                    <a:gd name="connsiteX4-27" fmla="*/ 691861 w 691861"/>
                    <a:gd name="connsiteY4-28" fmla="*/ 1857375 h 1866444"/>
                    <a:gd name="connsiteX0-29" fmla="*/ 1049019 w 1049019"/>
                    <a:gd name="connsiteY0-30" fmla="*/ 1857375 h 1866444"/>
                    <a:gd name="connsiteX1-31" fmla="*/ 0 w 1049019"/>
                    <a:gd name="connsiteY1-32" fmla="*/ 0 h 1866444"/>
                    <a:gd name="connsiteX2-33" fmla="*/ 48901 w 1049019"/>
                    <a:gd name="connsiteY2-34" fmla="*/ 1857375 h 1866444"/>
                    <a:gd name="connsiteX3-35" fmla="*/ 39834 w 1049019"/>
                    <a:gd name="connsiteY3-36" fmla="*/ 1866444 h 1866444"/>
                    <a:gd name="connsiteX4-37" fmla="*/ 1049019 w 1049019"/>
                    <a:gd name="connsiteY4-38" fmla="*/ 1857375 h 1866444"/>
                    <a:gd name="connsiteX0-39" fmla="*/ 1334739 w 1334739"/>
                    <a:gd name="connsiteY0-40" fmla="*/ 1857375 h 1866444"/>
                    <a:gd name="connsiteX1-41" fmla="*/ 0 w 1334739"/>
                    <a:gd name="connsiteY1-42" fmla="*/ 0 h 1866444"/>
                    <a:gd name="connsiteX2-43" fmla="*/ 48901 w 1334739"/>
                    <a:gd name="connsiteY2-44" fmla="*/ 1857375 h 1866444"/>
                    <a:gd name="connsiteX3-45" fmla="*/ 39834 w 1334739"/>
                    <a:gd name="connsiteY3-46" fmla="*/ 1866444 h 1866444"/>
                    <a:gd name="connsiteX4-47" fmla="*/ 1334739 w 1334739"/>
                    <a:gd name="connsiteY4-48" fmla="*/ 1857375 h 186644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17" y="connsiteY4-18"/>
                    </a:cxn>
                  </a:cxnLst>
                  <a:rect l="l" t="t" r="r" b="b"/>
                  <a:pathLst>
                    <a:path w="1334739" h="1866444">
                      <a:moveTo>
                        <a:pt x="1334739" y="1857375"/>
                      </a:moveTo>
                      <a:lnTo>
                        <a:pt x="0" y="0"/>
                      </a:lnTo>
                      <a:lnTo>
                        <a:pt x="48901" y="1857375"/>
                      </a:lnTo>
                      <a:lnTo>
                        <a:pt x="39834" y="1866444"/>
                      </a:lnTo>
                      <a:lnTo>
                        <a:pt x="1334739" y="1857375"/>
                      </a:lnTo>
                      <a:close/>
                    </a:path>
                  </a:pathLst>
                </a:custGeom>
                <a:solidFill>
                  <a:srgbClr val="0C83B8"/>
                </a:solidFill>
                <a:ln w="9525">
                  <a:solidFill>
                    <a:srgbClr val="0E9CD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</p:grp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标题 1"/>
          <p:cNvSpPr>
            <a:spLocks noGrp="1"/>
          </p:cNvSpPr>
          <p:nvPr>
            <p:ph type="title"/>
          </p:nvPr>
        </p:nvSpPr>
        <p:spPr>
          <a:xfrm>
            <a:off x="7958168" y="274638"/>
            <a:ext cx="971550" cy="582612"/>
          </a:xfrm>
        </p:spPr>
        <p:txBody>
          <a:bodyPr/>
          <a:lstStyle/>
          <a:p>
            <a:pPr eaLnBrk="1" hangingPunct="1"/>
            <a:r>
              <a:rPr dirty="0" smtClean="0">
                <a:solidFill>
                  <a:srgbClr val="121F55"/>
                </a:solidFill>
              </a:rPr>
              <a:t>总结</a:t>
            </a:r>
            <a:endParaRPr dirty="0" smtClean="0">
              <a:solidFill>
                <a:srgbClr val="121F55"/>
              </a:solidFill>
            </a:endParaRPr>
          </a:p>
        </p:txBody>
      </p:sp>
      <p:sp>
        <p:nvSpPr>
          <p:cNvPr id="70659" name="TextBox 4"/>
          <p:cNvSpPr txBox="1">
            <a:spLocks noChangeArrowheads="1"/>
          </p:cNvSpPr>
          <p:nvPr/>
        </p:nvSpPr>
        <p:spPr bwMode="auto">
          <a:xfrm>
            <a:off x="2149475" y="1951389"/>
            <a:ext cx="6382965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20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定位属性</a:t>
            </a:r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z-index</a:t>
            </a:r>
            <a:r>
              <a:rPr lang="zh-CN" altLang="en-US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属性设置定位元素的堆叠顺序</a:t>
            </a:r>
            <a:endParaRPr lang="en-US" altLang="zh-CN" sz="20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20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2000" b="1" dirty="0" err="1" smtClean="0">
                <a:ea typeface="微软雅黑" panose="020B0503020204020204" pitchFamily="34" charset="-122"/>
                <a:cs typeface="Arial" panose="020B0604020202020204" pitchFamily="34" charset="0"/>
              </a:rPr>
              <a:t>opacity:x</a:t>
            </a:r>
            <a:r>
              <a:rPr lang="zh-CN" altLang="en-US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或</a:t>
            </a:r>
            <a:r>
              <a:rPr lang="en-US" altLang="zh-CN" sz="2000" b="1" dirty="0" err="1">
                <a:ea typeface="微软雅黑" panose="020B0503020204020204" pitchFamily="34" charset="-122"/>
                <a:cs typeface="Arial" panose="020B0604020202020204" pitchFamily="34" charset="0"/>
              </a:rPr>
              <a:t>filter:alpha</a:t>
            </a:r>
            <a:r>
              <a:rPr lang="en-US" altLang="zh-CN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(opacity=x)</a:t>
            </a:r>
            <a:r>
              <a:rPr lang="zh-CN" altLang="en-US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方式设定网页元素的透明度</a:t>
            </a:r>
            <a:endParaRPr lang="zh-CN" altLang="en-US" sz="20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0661" name="TextBox 11"/>
          <p:cNvSpPr txBox="1">
            <a:spLocks noChangeArrowheads="1"/>
          </p:cNvSpPr>
          <p:nvPr/>
        </p:nvSpPr>
        <p:spPr bwMode="auto">
          <a:xfrm>
            <a:off x="3634186" y="1304437"/>
            <a:ext cx="1080120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static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1600" b="1" dirty="0" smtClean="0">
                <a:solidFill>
                  <a:srgbClr val="FF0000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relative</a:t>
            </a:r>
            <a:endParaRPr lang="en-US" altLang="zh-CN" sz="1600" b="1" dirty="0" smtClean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 smtClean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 smtClean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1600" b="1" dirty="0">
                <a:solidFill>
                  <a:srgbClr val="FF0000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a</a:t>
            </a:r>
            <a:r>
              <a:rPr lang="en-US" altLang="zh-CN" sz="1600" b="1" dirty="0" smtClean="0">
                <a:solidFill>
                  <a:srgbClr val="FF0000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bsolute</a:t>
            </a:r>
            <a:endParaRPr lang="en-US" altLang="zh-CN" sz="1600" b="1" dirty="0" smtClean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 smtClean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1600" b="1" dirty="0" smtClean="0">
                <a:solidFill>
                  <a:srgbClr val="FF0000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fixed</a:t>
            </a:r>
            <a:endParaRPr lang="en-US" altLang="zh-CN" sz="1600" b="1" dirty="0">
              <a:solidFill>
                <a:srgbClr val="FF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zh-CN" altLang="en-US" sz="1600" b="1" dirty="0">
              <a:solidFill>
                <a:srgbClr val="C00000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0663" name="AutoShape 3"/>
          <p:cNvSpPr/>
          <p:nvPr/>
        </p:nvSpPr>
        <p:spPr bwMode="auto">
          <a:xfrm>
            <a:off x="3419873" y="1448134"/>
            <a:ext cx="223434" cy="2347097"/>
          </a:xfrm>
          <a:prstGeom prst="leftBrace">
            <a:avLst>
              <a:gd name="adj1" fmla="val 62177"/>
              <a:gd name="adj2" fmla="val 50000"/>
            </a:avLst>
          </a:prstGeom>
          <a:noFill/>
          <a:ln w="28575">
            <a:solidFill>
              <a:srgbClr val="08577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zh-CN" altLang="en-US">
              <a:ea typeface="黑体" panose="02010609060101010101" pitchFamily="2" charset="-122"/>
            </a:endParaRPr>
          </a:p>
        </p:txBody>
      </p:sp>
      <p:sp>
        <p:nvSpPr>
          <p:cNvPr id="70664" name="TextBox 15"/>
          <p:cNvSpPr txBox="1">
            <a:spLocks noChangeArrowheads="1"/>
          </p:cNvSpPr>
          <p:nvPr/>
        </p:nvSpPr>
        <p:spPr bwMode="auto">
          <a:xfrm>
            <a:off x="0" y="3395121"/>
            <a:ext cx="183673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ea typeface="微软雅黑" panose="020B0503020204020204" pitchFamily="34" charset="-122"/>
                <a:cs typeface="Arial" panose="020B0604020202020204" pitchFamily="34" charset="0"/>
              </a:rPr>
              <a:t>定位网页元素</a:t>
            </a:r>
            <a:endParaRPr lang="en-US" altLang="zh-CN" sz="20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0665" name="AutoShape 3"/>
          <p:cNvSpPr/>
          <p:nvPr/>
        </p:nvSpPr>
        <p:spPr bwMode="auto">
          <a:xfrm>
            <a:off x="1836738" y="2068864"/>
            <a:ext cx="178593" cy="3052624"/>
          </a:xfrm>
          <a:prstGeom prst="leftBrace">
            <a:avLst>
              <a:gd name="adj1" fmla="val 62112"/>
              <a:gd name="adj2" fmla="val 50000"/>
            </a:avLst>
          </a:prstGeom>
          <a:noFill/>
          <a:ln w="28575">
            <a:solidFill>
              <a:srgbClr val="08577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zh-CN" altLang="en-US">
              <a:ea typeface="黑体" panose="02010609060101010101" pitchFamily="2" charset="-122"/>
            </a:endParaRPr>
          </a:p>
        </p:txBody>
      </p:sp>
      <p:sp>
        <p:nvSpPr>
          <p:cNvPr id="12" name="AutoShape 3"/>
          <p:cNvSpPr/>
          <p:nvPr/>
        </p:nvSpPr>
        <p:spPr bwMode="auto">
          <a:xfrm>
            <a:off x="4535141" y="1556792"/>
            <a:ext cx="214313" cy="746544"/>
          </a:xfrm>
          <a:prstGeom prst="leftBrace">
            <a:avLst>
              <a:gd name="adj1" fmla="val 62177"/>
              <a:gd name="adj2" fmla="val 50000"/>
            </a:avLst>
          </a:prstGeom>
          <a:noFill/>
          <a:ln w="28575">
            <a:solidFill>
              <a:srgbClr val="08577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zh-CN" altLang="en-US">
              <a:ea typeface="黑体" panose="02010609060101010101" pitchFamily="2" charset="-122"/>
            </a:endParaRPr>
          </a:p>
        </p:txBody>
      </p:sp>
      <p:sp>
        <p:nvSpPr>
          <p:cNvPr id="13" name="TextBox 11"/>
          <p:cNvSpPr txBox="1">
            <a:spLocks noChangeArrowheads="1"/>
          </p:cNvSpPr>
          <p:nvPr/>
        </p:nvSpPr>
        <p:spPr bwMode="auto">
          <a:xfrm>
            <a:off x="4721420" y="1572770"/>
            <a:ext cx="215483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相对定位的特性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相对定位的使用场景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AutoShape 3"/>
          <p:cNvSpPr/>
          <p:nvPr/>
        </p:nvSpPr>
        <p:spPr bwMode="auto">
          <a:xfrm>
            <a:off x="4572000" y="2348880"/>
            <a:ext cx="214313" cy="746544"/>
          </a:xfrm>
          <a:prstGeom prst="leftBrace">
            <a:avLst>
              <a:gd name="adj1" fmla="val 62177"/>
              <a:gd name="adj2" fmla="val 50000"/>
            </a:avLst>
          </a:prstGeom>
          <a:noFill/>
          <a:ln w="28575">
            <a:solidFill>
              <a:srgbClr val="08577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zh-CN" altLang="en-US">
              <a:ea typeface="黑体" panose="02010609060101010101" pitchFamily="2" charset="-122"/>
            </a:endParaRPr>
          </a:p>
        </p:txBody>
      </p:sp>
      <p:sp>
        <p:nvSpPr>
          <p:cNvPr id="15" name="TextBox 11"/>
          <p:cNvSpPr txBox="1">
            <a:spLocks noChangeArrowheads="1"/>
          </p:cNvSpPr>
          <p:nvPr/>
        </p:nvSpPr>
        <p:spPr bwMode="auto">
          <a:xfrm>
            <a:off x="4758279" y="2397957"/>
            <a:ext cx="215483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绝对定位的特性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绝对</a:t>
            </a:r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定位的使用场景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AutoShape 3"/>
          <p:cNvSpPr/>
          <p:nvPr/>
        </p:nvSpPr>
        <p:spPr bwMode="auto">
          <a:xfrm>
            <a:off x="4572000" y="3206219"/>
            <a:ext cx="214313" cy="746544"/>
          </a:xfrm>
          <a:prstGeom prst="leftBrace">
            <a:avLst>
              <a:gd name="adj1" fmla="val 62177"/>
              <a:gd name="adj2" fmla="val 50000"/>
            </a:avLst>
          </a:prstGeom>
          <a:noFill/>
          <a:ln w="28575">
            <a:solidFill>
              <a:srgbClr val="08577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zh-CN" altLang="en-US">
              <a:ea typeface="黑体" panose="02010609060101010101" pitchFamily="2" charset="-122"/>
            </a:endParaRPr>
          </a:p>
        </p:txBody>
      </p:sp>
      <p:sp>
        <p:nvSpPr>
          <p:cNvPr id="17" name="TextBox 11"/>
          <p:cNvSpPr txBox="1">
            <a:spLocks noChangeArrowheads="1"/>
          </p:cNvSpPr>
          <p:nvPr/>
        </p:nvSpPr>
        <p:spPr bwMode="auto">
          <a:xfrm>
            <a:off x="4758279" y="3190045"/>
            <a:ext cx="215483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固定</a:t>
            </a:r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定位的特性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固定</a:t>
            </a:r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定位的使用场景</a:t>
            </a:r>
            <a:endParaRPr lang="en-US" altLang="zh-CN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12360" y="285728"/>
            <a:ext cx="1152252" cy="523220"/>
          </a:xfrm>
        </p:spPr>
        <p:txBody>
          <a:bodyPr/>
          <a:lstStyle/>
          <a:p>
            <a:r>
              <a:rPr lang="zh-CN" altLang="en-US" smtClean="0"/>
              <a:t>作业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课后作业</a:t>
            </a:r>
            <a:endParaRPr lang="en-US" dirty="0" smtClean="0"/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教员备课时根据班级情况在此添加内容，应区分必做、选做内容，以满足不同层次学员的需求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endParaRPr lang="zh-CN" altLang="en-US" dirty="0" smtClean="0"/>
          </a:p>
          <a:p>
            <a:pPr marL="0" lvl="0" indent="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6038" y="1176338"/>
            <a:ext cx="6638925" cy="3705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6738" name="矩形 4"/>
          <p:cNvSpPr/>
          <p:nvPr/>
        </p:nvSpPr>
        <p:spPr>
          <a:xfrm>
            <a:off x="2378075" y="5445125"/>
            <a:ext cx="5576888" cy="812800"/>
          </a:xfrm>
          <a:prstGeom prst="rect">
            <a:avLst/>
          </a:prstGeom>
          <a:solidFill>
            <a:srgbClr val="003894">
              <a:alpha val="69019"/>
            </a:srgbClr>
          </a:solidFill>
          <a:ln w="9525">
            <a:noFill/>
          </a:ln>
        </p:spPr>
        <p:txBody>
          <a:bodyPr lIns="360045" tIns="46990" rIns="90170" bIns="46990" anchor="ctr"/>
          <a:lstStyle/>
          <a:p>
            <a:pPr algn="ctr"/>
            <a:r>
              <a:rPr lang="zh-CN" altLang="en-US" sz="3600" b="1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谢谢，我们一直在努力！</a:t>
            </a:r>
            <a:endParaRPr lang="zh-CN" altLang="en-US" sz="3600" b="1" dirty="0">
              <a:solidFill>
                <a:srgbClr val="FFFFFF"/>
              </a:solidFill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16739" name="图片 90114" descr="盛邦升华职业教育二维码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038" y="5391468"/>
            <a:ext cx="938212" cy="9382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6740" name="文本框 90115"/>
          <p:cNvSpPr txBox="1"/>
          <p:nvPr/>
        </p:nvSpPr>
        <p:spPr>
          <a:xfrm>
            <a:off x="2378075" y="4652963"/>
            <a:ext cx="5861050" cy="457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网站：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www.ss-vet.com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 微信号：ss-vet</a:t>
            </a:r>
            <a:endParaRPr lang="zh-CN" altLang="en-US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126" name="Rectangle 2"/>
          <p:cNvSpPr>
            <a:spLocks noGrp="1"/>
          </p:cNvSpPr>
          <p:nvPr/>
        </p:nvSpPr>
        <p:spPr>
          <a:xfrm>
            <a:off x="4156075" y="167005"/>
            <a:ext cx="4781550" cy="584200"/>
          </a:xfrm>
          <a:prstGeom prst="rect">
            <a:avLst/>
          </a:prstGeom>
          <a:noFill/>
          <a:ln w="9525">
            <a:noFill/>
          </a:ln>
        </p:spPr>
        <p:txBody>
          <a:bodyPr lIns="90170" tIns="46990" rIns="90170" bIns="46990" anchor="t"/>
          <a:lstStyle/>
          <a:p>
            <a:pPr marL="342900" indent="-342900" algn="r">
              <a:lnSpc>
                <a:spcPct val="80000"/>
              </a:lnSpc>
              <a:spcBef>
                <a:spcPct val="20000"/>
              </a:spcBef>
            </a:pPr>
            <a:r>
              <a:rPr lang="zh-CN" altLang="en-US" sz="2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北京盛邦升华信息技术服务有限公司</a:t>
            </a:r>
            <a:endParaRPr lang="zh-CN" altLang="en-US" sz="2200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" y="-26035"/>
            <a:ext cx="1804035" cy="623570"/>
          </a:xfrm>
          <a:prstGeom prst="rect">
            <a:avLst/>
          </a:prstGeom>
        </p:spPr>
      </p:pic>
    </p:spTree>
  </p:cSld>
  <p:clrMapOvr>
    <a:masterClrMapping/>
  </p:clrMapOvr>
  <p:transition>
    <p:push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/>
          <p:cNvSpPr>
            <a:spLocks noGrp="1"/>
          </p:cNvSpPr>
          <p:nvPr>
            <p:ph type="title"/>
          </p:nvPr>
        </p:nvSpPr>
        <p:spPr>
          <a:xfrm>
            <a:off x="7287179" y="285728"/>
            <a:ext cx="1677433" cy="523220"/>
          </a:xfrm>
        </p:spPr>
        <p:txBody>
          <a:bodyPr/>
          <a:lstStyle/>
          <a:p>
            <a:r>
              <a:rPr lang="zh-CN" altLang="en-US" smtClean="0"/>
              <a:t>本章目标</a:t>
            </a:r>
            <a:endParaRPr lang="zh-CN" altLang="en-US" dirty="0" smtClean="0"/>
          </a:p>
        </p:txBody>
      </p:sp>
      <p:sp>
        <p:nvSpPr>
          <p:cNvPr id="1741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mtClean="0"/>
              <a:t>会使用</a:t>
            </a:r>
            <a:r>
              <a:rPr lang="en-US" altLang="zh-CN" smtClean="0"/>
              <a:t>position</a:t>
            </a:r>
            <a:r>
              <a:rPr lang="zh-CN" altLang="en-US" smtClean="0"/>
              <a:t>定位网页元素</a:t>
            </a:r>
            <a:endParaRPr lang="zh-CN" altLang="en-US" smtClean="0"/>
          </a:p>
          <a:p>
            <a:r>
              <a:rPr lang="zh-CN" altLang="en-US" smtClean="0"/>
              <a:t>会使用</a:t>
            </a:r>
            <a:r>
              <a:rPr lang="en-US" altLang="zh-CN" smtClean="0"/>
              <a:t>z-index</a:t>
            </a:r>
            <a:r>
              <a:rPr lang="zh-CN" altLang="en-US" smtClean="0"/>
              <a:t>属性调整定位元素的堆叠次序</a:t>
            </a:r>
            <a:endParaRPr lang="zh-CN" altLang="en-US" dirty="0" smtClean="0"/>
          </a:p>
        </p:txBody>
      </p:sp>
      <p:pic>
        <p:nvPicPr>
          <p:cNvPr id="11" name="Picture 2" descr="C:\Users\meng.zhang\Desktop\ACCP7.0模版图标规范\啊-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965440" y="961693"/>
            <a:ext cx="643477" cy="648334"/>
          </a:xfrm>
          <a:prstGeom prst="rect">
            <a:avLst/>
          </a:prstGeom>
          <a:noFill/>
        </p:spPr>
      </p:pic>
      <p:pic>
        <p:nvPicPr>
          <p:cNvPr id="13" name="Picture 3" descr="C:\Users\meng.zhang\Desktop\ACCP7.0模版图标规范\是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8384" y="1583749"/>
            <a:ext cx="714380" cy="719772"/>
          </a:xfrm>
          <a:prstGeom prst="rect">
            <a:avLst/>
          </a:prstGeom>
          <a:noFill/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5436096" y="285728"/>
            <a:ext cx="3528516" cy="523220"/>
          </a:xfrm>
        </p:spPr>
        <p:txBody>
          <a:bodyPr/>
          <a:lstStyle/>
          <a:p>
            <a:r>
              <a:rPr lang="zh-CN" altLang="en-US" dirty="0"/>
              <a:t>定位在网页中的应用</a:t>
            </a:r>
            <a:endParaRPr lang="zh-CN" altLang="en-US" dirty="0" smtClean="0"/>
          </a:p>
        </p:txBody>
      </p:sp>
      <p:sp>
        <p:nvSpPr>
          <p:cNvPr id="3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pic>
        <p:nvPicPr>
          <p:cNvPr id="1028" name="Picture 4" descr="C:\Users\yaling.he\Desktop\Chapter08 截图\Chapter08 截图\图8.1　下拉列表菜单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92975"/>
            <a:ext cx="7599308" cy="280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线形标注 1 13"/>
          <p:cNvSpPr/>
          <p:nvPr/>
        </p:nvSpPr>
        <p:spPr bwMode="auto">
          <a:xfrm flipH="1">
            <a:off x="4555230" y="929170"/>
            <a:ext cx="1485239" cy="560463"/>
          </a:xfrm>
          <a:prstGeom prst="borderCallout1">
            <a:avLst>
              <a:gd name="adj1" fmla="val 130768"/>
              <a:gd name="adj2" fmla="val -54215"/>
              <a:gd name="adj3" fmla="val 51239"/>
              <a:gd name="adj4" fmla="val 2228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>
                <a:solidFill>
                  <a:schemeClr val="bg1"/>
                </a:solidFill>
                <a:latin typeface="+mn-ea"/>
                <a:ea typeface="+mn-ea"/>
              </a:rPr>
              <a:t>下拉菜单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026" name="Picture 2" descr="C:\Users\yaling.he\Desktop\Chapter08 截图\Chapter08 截图\图8.2　固定导航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60280"/>
            <a:ext cx="6691117" cy="386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yaling.he\Desktop\Chapter08 截图\Chapter08 截图\图8.3　鼠标移入弹出消息框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661" y="1983073"/>
            <a:ext cx="6322344" cy="374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线形标注 1 14"/>
          <p:cNvSpPr/>
          <p:nvPr/>
        </p:nvSpPr>
        <p:spPr bwMode="auto">
          <a:xfrm flipH="1">
            <a:off x="784324" y="929170"/>
            <a:ext cx="1627435" cy="1002613"/>
          </a:xfrm>
          <a:prstGeom prst="borderCallout1">
            <a:avLst>
              <a:gd name="adj1" fmla="val 262390"/>
              <a:gd name="adj2" fmla="val 36303"/>
              <a:gd name="adj3" fmla="val 106389"/>
              <a:gd name="adj4" fmla="val 51654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>
                <a:solidFill>
                  <a:schemeClr val="bg1"/>
                </a:solidFill>
                <a:latin typeface="+mn-ea"/>
                <a:ea typeface="+mn-ea"/>
              </a:rPr>
              <a:t>不随滚动条移动的固定导航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6" name="线形标注 1 15"/>
          <p:cNvSpPr/>
          <p:nvPr/>
        </p:nvSpPr>
        <p:spPr bwMode="auto">
          <a:xfrm flipH="1">
            <a:off x="467543" y="4005064"/>
            <a:ext cx="1584176" cy="992511"/>
          </a:xfrm>
          <a:prstGeom prst="borderCallout1">
            <a:avLst>
              <a:gd name="adj1" fmla="val 89406"/>
              <a:gd name="adj2" fmla="val -89767"/>
              <a:gd name="adj3" fmla="val 51239"/>
              <a:gd name="adj4" fmla="val 2228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>
                <a:solidFill>
                  <a:schemeClr val="bg1"/>
                </a:solidFill>
                <a:latin typeface="+mn-ea"/>
                <a:ea typeface="+mn-ea"/>
              </a:rPr>
              <a:t>鼠标移入弹出的消息框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2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7884368" y="285728"/>
            <a:ext cx="1080244" cy="523220"/>
          </a:xfrm>
        </p:spPr>
        <p:txBody>
          <a:bodyPr/>
          <a:lstStyle/>
          <a:p>
            <a:r>
              <a:rPr lang="zh-CN" altLang="en-US" smtClean="0"/>
              <a:t>定位</a:t>
            </a:r>
            <a:endParaRPr lang="zh-CN" altLang="en-US" dirty="0" smtClean="0"/>
          </a:p>
        </p:txBody>
      </p:sp>
      <p:sp>
        <p:nvSpPr>
          <p:cNvPr id="3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position</a:t>
            </a:r>
            <a:r>
              <a:rPr lang="zh-CN" altLang="en-US" dirty="0" smtClean="0"/>
              <a:t>属性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static</a:t>
            </a:r>
            <a:r>
              <a:rPr lang="zh-CN" altLang="en-US" dirty="0" smtClean="0"/>
              <a:t>：默认值，没有定位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relative</a:t>
            </a:r>
            <a:r>
              <a:rPr lang="zh-CN" altLang="en-US" dirty="0" smtClean="0"/>
              <a:t>：相对定位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absolute</a:t>
            </a:r>
            <a:r>
              <a:rPr lang="zh-CN" altLang="en-US" dirty="0" smtClean="0"/>
              <a:t>：绝对定位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fixed</a:t>
            </a:r>
            <a:r>
              <a:rPr lang="zh-CN" altLang="en-US" dirty="0" smtClean="0"/>
              <a:t>：固定定位</a:t>
            </a:r>
            <a:endParaRPr lang="zh-CN" altLang="en-US" dirty="0" smtClean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/>
          </p:nvPr>
        </p:nvSpPr>
        <p:spPr>
          <a:xfrm>
            <a:off x="6948264" y="285728"/>
            <a:ext cx="2016348" cy="523220"/>
          </a:xfrm>
        </p:spPr>
        <p:txBody>
          <a:bodyPr/>
          <a:lstStyle/>
          <a:p>
            <a:r>
              <a:rPr lang="en-US" altLang="zh-CN" dirty="0" smtClean="0"/>
              <a:t>static</a:t>
            </a:r>
            <a:r>
              <a:rPr lang="zh-CN" altLang="en-US" dirty="0" smtClean="0"/>
              <a:t>定位</a:t>
            </a:r>
            <a:endParaRPr lang="en-US" altLang="zh-CN" dirty="0" smtClean="0"/>
          </a:p>
        </p:txBody>
      </p:sp>
      <p:sp>
        <p:nvSpPr>
          <p:cNvPr id="2048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static</a:t>
            </a:r>
            <a:r>
              <a:rPr lang="zh-CN" altLang="en-US" dirty="0" smtClean="0"/>
              <a:t>属性值</a:t>
            </a:r>
            <a:endParaRPr lang="en-US" altLang="zh-CN" dirty="0" smtClean="0"/>
          </a:p>
        </p:txBody>
      </p:sp>
      <p:pic>
        <p:nvPicPr>
          <p:cNvPr id="2050" name="Picture 2" descr="C:\Users\yaling.he\Desktop\Chapter08 截图\Chapter08 截图\图8.4　没有设置定位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401" y="2132856"/>
            <a:ext cx="4830041" cy="283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线形标注 1 28"/>
          <p:cNvSpPr/>
          <p:nvPr/>
        </p:nvSpPr>
        <p:spPr bwMode="auto">
          <a:xfrm flipH="1">
            <a:off x="6372200" y="2205092"/>
            <a:ext cx="1928826" cy="928694"/>
          </a:xfrm>
          <a:prstGeom prst="borderCallout1">
            <a:avLst>
              <a:gd name="adj1" fmla="val 110602"/>
              <a:gd name="adj2" fmla="val 46288"/>
              <a:gd name="adj3" fmla="val 180208"/>
              <a:gd name="adj4" fmla="val 126422"/>
            </a:avLst>
          </a:prstGeom>
          <a:solidFill>
            <a:srgbClr val="0070C0"/>
          </a:solidFill>
          <a:ln w="38100" algn="ctr">
            <a:solidFill>
              <a:srgbClr val="0070C0"/>
            </a:solidFill>
            <a:round/>
            <a:headEnd type="triangle"/>
            <a:tailEnd type="none" w="med" len="med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0" hangingPunct="0">
              <a:spcBef>
                <a:spcPts val="0"/>
              </a:spcBef>
              <a:buClr>
                <a:srgbClr val="233DA9"/>
              </a:buClr>
              <a:buSzPct val="80000"/>
            </a:pPr>
            <a:r>
              <a:rPr lang="zh-CN" altLang="en-US" b="1" kern="0" dirty="0">
                <a:solidFill>
                  <a:schemeClr val="bg1"/>
                </a:solidFill>
                <a:latin typeface="+mn-ea"/>
                <a:ea typeface="+mn-ea"/>
              </a:rPr>
              <a:t>没有定位，以标准流方式显示</a:t>
            </a:r>
            <a:endParaRPr lang="zh-CN" altLang="en-US" b="1" kern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14" name="组合 14"/>
          <p:cNvGrpSpPr/>
          <p:nvPr/>
        </p:nvGrpSpPr>
        <p:grpSpPr bwMode="auto">
          <a:xfrm>
            <a:off x="2107421" y="6024711"/>
            <a:ext cx="4572000" cy="428625"/>
            <a:chOff x="3143240" y="5143512"/>
            <a:chExt cx="4572032" cy="428628"/>
          </a:xfrm>
        </p:grpSpPr>
        <p:sp>
          <p:nvSpPr>
            <p:cNvPr id="15" name="圆角矩形 14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3714744" y="5143512"/>
              <a:ext cx="4000528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18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 bwMode="auto">
            <a:xfrm>
              <a:off x="4289326" y="5187962"/>
              <a:ext cx="2941852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static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定位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/>
          </p:cNvSpPr>
          <p:nvPr>
            <p:ph type="title"/>
          </p:nvPr>
        </p:nvSpPr>
        <p:spPr>
          <a:xfrm>
            <a:off x="7092098" y="285728"/>
            <a:ext cx="1872514" cy="523220"/>
          </a:xfrm>
        </p:spPr>
        <p:txBody>
          <a:bodyPr/>
          <a:lstStyle/>
          <a:p>
            <a:r>
              <a:rPr lang="zh-CN" altLang="en-US" smtClean="0"/>
              <a:t>相对定位</a:t>
            </a:r>
            <a:endParaRPr lang="zh-CN" altLang="en-US" dirty="0" smtClean="0"/>
          </a:p>
        </p:txBody>
      </p:sp>
      <p:sp>
        <p:nvSpPr>
          <p:cNvPr id="2150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relative</a:t>
            </a:r>
            <a:r>
              <a:rPr lang="zh-CN" altLang="en-US" dirty="0" smtClean="0"/>
              <a:t>属性值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相对自身原来位置进行偏移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偏移设置：</a:t>
            </a:r>
            <a:r>
              <a:rPr lang="en-US" altLang="zh-CN" dirty="0" smtClean="0"/>
              <a:t>top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left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right</a:t>
            </a:r>
            <a:r>
              <a:rPr lang="zh-CN" altLang="en-US" dirty="0" smtClean="0"/>
              <a:t>、</a:t>
            </a:r>
            <a:r>
              <a:rPr lang="en-US" altLang="zh-CN" dirty="0" smtClean="0"/>
              <a:t>bottom</a:t>
            </a:r>
            <a:endParaRPr lang="zh-CN" altLang="en-US" dirty="0" smtClean="0"/>
          </a:p>
        </p:txBody>
      </p:sp>
      <p:grpSp>
        <p:nvGrpSpPr>
          <p:cNvPr id="11" name="组合 10"/>
          <p:cNvGrpSpPr/>
          <p:nvPr/>
        </p:nvGrpSpPr>
        <p:grpSpPr>
          <a:xfrm>
            <a:off x="142844" y="3143248"/>
            <a:ext cx="1000132" cy="414475"/>
            <a:chOff x="1000100" y="2528843"/>
            <a:chExt cx="1000132" cy="414475"/>
          </a:xfrm>
        </p:grpSpPr>
        <p:pic>
          <p:nvPicPr>
            <p:cNvPr id="12" name="Picture 8" descr="E:\设计支持\模板设计\sl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1000100" y="2528843"/>
              <a:ext cx="446984" cy="414475"/>
            </a:xfrm>
            <a:prstGeom prst="rect">
              <a:avLst/>
            </a:prstGeom>
            <a:noFill/>
          </p:spPr>
        </p:pic>
        <p:sp>
          <p:nvSpPr>
            <p:cNvPr id="17" name="TextBox 16"/>
            <p:cNvSpPr txBox="1"/>
            <p:nvPr/>
          </p:nvSpPr>
          <p:spPr>
            <a:xfrm>
              <a:off x="1299399" y="2536025"/>
              <a:ext cx="700833" cy="400110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zh-CN" altLang="en-US" sz="2000" b="1" dirty="0" smtClean="0">
                  <a:solidFill>
                    <a:schemeClr val="tx1"/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示例</a:t>
              </a:r>
              <a:endParaRPr lang="zh-CN" altLang="en-US" sz="2000" b="1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</p:grpSp>
      <p:sp>
        <p:nvSpPr>
          <p:cNvPr id="18" name="AutoShape 3"/>
          <p:cNvSpPr>
            <a:spLocks noChangeArrowheads="1"/>
          </p:cNvSpPr>
          <p:nvPr/>
        </p:nvSpPr>
        <p:spPr bwMode="auto">
          <a:xfrm>
            <a:off x="1214415" y="3214686"/>
            <a:ext cx="4000528" cy="2613023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#first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background-color:#FC9;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#B55A00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position:relative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top:-20px;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left:20px;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zh-CN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cxnSp>
        <p:nvCxnSpPr>
          <p:cNvPr id="20" name="直接箭头连接符 19"/>
          <p:cNvCxnSpPr>
            <a:stCxn id="18" idx="3"/>
          </p:cNvCxnSpPr>
          <p:nvPr/>
        </p:nvCxnSpPr>
        <p:spPr>
          <a:xfrm>
            <a:off x="5214943" y="4521198"/>
            <a:ext cx="428627" cy="4993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AutoShape 3"/>
          <p:cNvSpPr>
            <a:spLocks noChangeArrowheads="1"/>
          </p:cNvSpPr>
          <p:nvPr/>
        </p:nvSpPr>
        <p:spPr bwMode="auto">
          <a:xfrm>
            <a:off x="1214414" y="3214686"/>
            <a:ext cx="4000528" cy="2613023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#third {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background-color:#C5DECC;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border:1px #395E4F dashed;</a:t>
            </a:r>
            <a:endParaRPr lang="en-US" altLang="zh-CN" b="1" dirty="0" smtClean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	</a:t>
            </a:r>
            <a:r>
              <a:rPr lang="en-US" altLang="zh-CN" b="1" dirty="0" err="1" smtClean="0">
                <a:solidFill>
                  <a:srgbClr val="FF0000"/>
                </a:solidFill>
                <a:latin typeface="+mn-lt"/>
              </a:rPr>
              <a:t>position:relative</a:t>
            </a: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right:20px;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rgbClr val="FF0000"/>
                </a:solidFill>
                <a:latin typeface="+mn-lt"/>
              </a:rPr>
              <a:t>	bottom:30px;</a:t>
            </a:r>
            <a:endParaRPr lang="en-US" altLang="zh-CN" b="1" dirty="0" smtClean="0">
              <a:solidFill>
                <a:srgbClr val="FF0000"/>
              </a:solidFill>
              <a:latin typeface="+mn-lt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</a:rPr>
              <a:t>}</a:t>
            </a:r>
            <a:endParaRPr lang="zh-CN" altLang="zh-CN" b="1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</p:txBody>
      </p:sp>
      <p:cxnSp>
        <p:nvCxnSpPr>
          <p:cNvPr id="27" name="直接箭头连接符 26"/>
          <p:cNvCxnSpPr>
            <a:stCxn id="26" idx="3"/>
          </p:cNvCxnSpPr>
          <p:nvPr/>
        </p:nvCxnSpPr>
        <p:spPr>
          <a:xfrm flipV="1">
            <a:off x="5214942" y="4505563"/>
            <a:ext cx="428627" cy="15635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1" name="组合 14"/>
          <p:cNvGrpSpPr/>
          <p:nvPr/>
        </p:nvGrpSpPr>
        <p:grpSpPr bwMode="auto">
          <a:xfrm>
            <a:off x="2267744" y="6096719"/>
            <a:ext cx="4572000" cy="428625"/>
            <a:chOff x="3143240" y="5143512"/>
            <a:chExt cx="4572032" cy="428628"/>
          </a:xfrm>
        </p:grpSpPr>
        <p:sp>
          <p:nvSpPr>
            <p:cNvPr id="22" name="圆角矩形 21"/>
            <p:cNvSpPr/>
            <p:nvPr/>
          </p:nvSpPr>
          <p:spPr bwMode="auto">
            <a:xfrm>
              <a:off x="3143240" y="5143512"/>
              <a:ext cx="500066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 bwMode="auto">
            <a:xfrm>
              <a:off x="3714744" y="5143512"/>
              <a:ext cx="4000528" cy="428628"/>
            </a:xfrm>
            <a:prstGeom prst="roundRect">
              <a:avLst/>
            </a:prstGeom>
            <a:solidFill>
              <a:srgbClr val="0070C0"/>
            </a:solidFill>
            <a:ln cmpd="sng">
              <a:noFill/>
              <a:headEnd type="none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flood" dir="t">
                <a:rot lat="0" lon="0" rev="5400000"/>
              </a:lightRig>
            </a:scene3d>
            <a:sp3d prstMaterial="dkEdge">
              <a:bevelT w="0" h="0"/>
              <a:contourClr>
                <a:schemeClr val="accent1">
                  <a:satMod val="110000"/>
                </a:schemeClr>
              </a:contourClr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4" name="Picture 8" descr="说话气泡n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3240" y="5183073"/>
              <a:ext cx="571505" cy="342076"/>
            </a:xfrm>
            <a:prstGeom prst="rect">
              <a:avLst/>
            </a:prstGeom>
            <a:noFill/>
            <a:ln>
              <a:noFill/>
            </a:ln>
            <a:effectLst>
              <a:prstShdw prst="shdw13" dist="12700" dir="10800000">
                <a:srgbClr val="0099FF">
                  <a:alpha val="50000"/>
                </a:srgb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Box 24"/>
            <p:cNvSpPr txBox="1"/>
            <p:nvPr/>
          </p:nvSpPr>
          <p:spPr bwMode="auto">
            <a:xfrm>
              <a:off x="4194748" y="5187962"/>
              <a:ext cx="3131007" cy="338556"/>
            </a:xfrm>
            <a:prstGeom prst="rect">
              <a:avLst/>
            </a:prstGeom>
            <a:noFill/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演示示例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relative</a:t>
              </a:r>
              <a:r>
                <a:rPr lang="zh-CN" altLang="en-US" sz="1600" b="1" spc="300" dirty="0">
                  <a:solidFill>
                    <a:srgbClr val="FBFF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定位</a:t>
              </a:r>
              <a:endParaRPr lang="zh-CN" altLang="en-US" sz="1600" b="1" spc="300" dirty="0">
                <a:solidFill>
                  <a:srgbClr val="FBFF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074" name="Picture 2" descr="C:\Users\yaling.he\Desktop\Chapter08 截图\Chapter08 截图\图8.5　第一个盒子向上向右偏移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389" y="3593651"/>
            <a:ext cx="2833986" cy="183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yaling.he\Desktop\Chapter08 截图\Chapter08 截图\图8.7　第三个盒子向上向左偏移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379" y="3593651"/>
            <a:ext cx="3122218" cy="202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/>
          </p:cNvSpPr>
          <p:nvPr>
            <p:ph type="title"/>
          </p:nvPr>
        </p:nvSpPr>
        <p:spPr>
          <a:xfrm>
            <a:off x="6732240" y="70285"/>
            <a:ext cx="2232372" cy="954107"/>
          </a:xfrm>
        </p:spPr>
        <p:txBody>
          <a:bodyPr/>
          <a:lstStyle/>
          <a:p>
            <a:r>
              <a:rPr lang="zh-CN" altLang="en-US" dirty="0" smtClean="0"/>
              <a:t>偏移量方向</a:t>
            </a:r>
            <a:endParaRPr lang="zh-CN" altLang="en-US" dirty="0" smtClean="0"/>
          </a:p>
        </p:txBody>
      </p:sp>
      <p:sp>
        <p:nvSpPr>
          <p:cNvPr id="2150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left</a:t>
            </a:r>
            <a:r>
              <a:rPr lang="zh-CN" altLang="zh-CN" dirty="0"/>
              <a:t>和</a:t>
            </a:r>
            <a:r>
              <a:rPr lang="en-US" altLang="zh-CN" dirty="0"/>
              <a:t>top</a:t>
            </a:r>
            <a:r>
              <a:rPr lang="zh-CN" altLang="zh-CN" dirty="0"/>
              <a:t>正、负取值的方向</a:t>
            </a:r>
            <a:endParaRPr lang="zh-CN" altLang="en-US" dirty="0" smtClean="0"/>
          </a:p>
        </p:txBody>
      </p:sp>
      <p:pic>
        <p:nvPicPr>
          <p:cNvPr id="4098" name="Picture 2" descr="C:\Users\yaling.he\Desktop\Chapter08 截图\Chapter08 截图\图8.6.bmp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012" y="1862628"/>
            <a:ext cx="6465257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BFE9AD-FDCB-49EE-8AAC-4269F814AA90}" type="slidenum">
              <a:rPr lang="zh-CN" altLang="en-US" smtClean="0"/>
            </a:fld>
            <a:r>
              <a:rPr lang="en-US" altLang="zh-CN" smtClean="0"/>
              <a:t>/36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">
  <a:themeElements>
    <a:clrScheme name="模板 1">
      <a:dk1>
        <a:srgbClr val="000000"/>
      </a:dk1>
      <a:lt1>
        <a:srgbClr val="FFFFFF"/>
      </a:lt1>
      <a:dk2>
        <a:srgbClr val="233DA9"/>
      </a:dk2>
      <a:lt2>
        <a:srgbClr val="DDDDDD"/>
      </a:lt2>
      <a:accent1>
        <a:srgbClr val="65AAE9"/>
      </a:accent1>
      <a:accent2>
        <a:srgbClr val="B2B2B2"/>
      </a:accent2>
      <a:accent3>
        <a:srgbClr val="FFFFFF"/>
      </a:accent3>
      <a:accent4>
        <a:srgbClr val="000000"/>
      </a:accent4>
      <a:accent5>
        <a:srgbClr val="B8D2F2"/>
      </a:accent5>
      <a:accent6>
        <a:srgbClr val="A1A1A1"/>
      </a:accent6>
      <a:hlink>
        <a:srgbClr val="7DA0D3"/>
      </a:hlink>
      <a:folHlink>
        <a:srgbClr val="B2E385"/>
      </a:folHlink>
    </a:clrScheme>
    <a:fontScheme name="模板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cmpd="sng">
          <a:solidFill>
            <a:schemeClr val="accent5">
              <a:lumMod val="50000"/>
            </a:schemeClr>
          </a:solidFill>
          <a:headEnd type="none"/>
          <a:tailEnd type="triangle"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flood" dir="t">
            <a:rot lat="0" lon="0" rev="5400000"/>
          </a:lightRig>
        </a:scene3d>
        <a:sp3d prstMaterial="dkEdge">
          <a:bevelT w="0" h="0"/>
          <a:contourClr>
            <a:schemeClr val="accent1">
              <a:satMod val="110000"/>
            </a:schemeClr>
          </a:contourClr>
        </a:sp3d>
      </a:spPr>
      <a:bodyPr/>
      <a:lstStyle>
        <a:defPPr>
          <a:defRPr/>
        </a:defPPr>
      </a:lstStyle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b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模板 1">
        <a:dk1>
          <a:srgbClr val="000000"/>
        </a:dk1>
        <a:lt1>
          <a:srgbClr val="FFFFFF"/>
        </a:lt1>
        <a:dk2>
          <a:srgbClr val="233DA9"/>
        </a:dk2>
        <a:lt2>
          <a:srgbClr val="DDDDDD"/>
        </a:lt2>
        <a:accent1>
          <a:srgbClr val="65AAE9"/>
        </a:accent1>
        <a:accent2>
          <a:srgbClr val="B2B2B2"/>
        </a:accent2>
        <a:accent3>
          <a:srgbClr val="FFFFFF"/>
        </a:accent3>
        <a:accent4>
          <a:srgbClr val="000000"/>
        </a:accent4>
        <a:accent5>
          <a:srgbClr val="B8D2F2"/>
        </a:accent5>
        <a:accent6>
          <a:srgbClr val="A1A1A1"/>
        </a:accent6>
        <a:hlink>
          <a:srgbClr val="7DA0D3"/>
        </a:hlink>
        <a:folHlink>
          <a:srgbClr val="B2E38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 2">
        <a:dk1>
          <a:srgbClr val="000000"/>
        </a:dk1>
        <a:lt1>
          <a:srgbClr val="FFFFFF"/>
        </a:lt1>
        <a:dk2>
          <a:srgbClr val="632769"/>
        </a:dk2>
        <a:lt2>
          <a:srgbClr val="DDDDDD"/>
        </a:lt2>
        <a:accent1>
          <a:srgbClr val="8B8DE1"/>
        </a:accent1>
        <a:accent2>
          <a:srgbClr val="FF997D"/>
        </a:accent2>
        <a:accent3>
          <a:srgbClr val="FFFFFF"/>
        </a:accent3>
        <a:accent4>
          <a:srgbClr val="000000"/>
        </a:accent4>
        <a:accent5>
          <a:srgbClr val="C4C5EE"/>
        </a:accent5>
        <a:accent6>
          <a:srgbClr val="E78A71"/>
        </a:accent6>
        <a:hlink>
          <a:srgbClr val="58AFD2"/>
        </a:hlink>
        <a:folHlink>
          <a:srgbClr val="BFDF6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 3">
        <a:dk1>
          <a:srgbClr val="000000"/>
        </a:dk1>
        <a:lt1>
          <a:srgbClr val="FFFFFF"/>
        </a:lt1>
        <a:dk2>
          <a:srgbClr val="37737F"/>
        </a:dk2>
        <a:lt2>
          <a:srgbClr val="DDDDDD"/>
        </a:lt2>
        <a:accent1>
          <a:srgbClr val="52BCB2"/>
        </a:accent1>
        <a:accent2>
          <a:srgbClr val="E0A56A"/>
        </a:accent2>
        <a:accent3>
          <a:srgbClr val="FFFFFF"/>
        </a:accent3>
        <a:accent4>
          <a:srgbClr val="000000"/>
        </a:accent4>
        <a:accent5>
          <a:srgbClr val="B3DAD5"/>
        </a:accent5>
        <a:accent6>
          <a:srgbClr val="CB955F"/>
        </a:accent6>
        <a:hlink>
          <a:srgbClr val="A0C264"/>
        </a:hlink>
        <a:folHlink>
          <a:srgbClr val="DCDC2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4076</Words>
  <Application>WPS 演示</Application>
  <PresentationFormat>全屏显示(4:3)</PresentationFormat>
  <Paragraphs>500</Paragraphs>
  <Slides>34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6" baseType="lpstr">
      <vt:lpstr>Arial</vt:lpstr>
      <vt:lpstr>宋体</vt:lpstr>
      <vt:lpstr>Wingdings</vt:lpstr>
      <vt:lpstr>黑体</vt:lpstr>
      <vt:lpstr>微软雅黑</vt:lpstr>
      <vt:lpstr>楷体_GB2312</vt:lpstr>
      <vt:lpstr>Calibri</vt:lpstr>
      <vt:lpstr>Tahoma</vt:lpstr>
      <vt:lpstr>Times New Roman</vt:lpstr>
      <vt:lpstr>Arial Unicode MS</vt:lpstr>
      <vt:lpstr>Arial Black</vt:lpstr>
      <vt:lpstr>模板</vt:lpstr>
      <vt:lpstr>PowerPoint 演示文稿</vt:lpstr>
      <vt:lpstr>回顾与作业点评</vt:lpstr>
      <vt:lpstr>本章任务</vt:lpstr>
      <vt:lpstr>本章目标</vt:lpstr>
      <vt:lpstr>定位在网页中的应用</vt:lpstr>
      <vt:lpstr>定位</vt:lpstr>
      <vt:lpstr>static定位</vt:lpstr>
      <vt:lpstr>相对定位</vt:lpstr>
      <vt:lpstr>偏移量方向</vt:lpstr>
      <vt:lpstr>相对定位元素的规律</vt:lpstr>
      <vt:lpstr>浮动元素设置相对定位</vt:lpstr>
      <vt:lpstr>学员操作—制作花样链接卡</vt:lpstr>
      <vt:lpstr>共性问题集中讲解</vt:lpstr>
      <vt:lpstr>绝对定位</vt:lpstr>
      <vt:lpstr>绝对定位小结</vt:lpstr>
      <vt:lpstr>绝对定位不设置偏移量</vt:lpstr>
      <vt:lpstr>学员操作—带按钮的轮播广告2-1</vt:lpstr>
      <vt:lpstr>学员操作—带按钮的轮播广告2-2</vt:lpstr>
      <vt:lpstr>共性问题集中讲解</vt:lpstr>
      <vt:lpstr>固定定位2-1</vt:lpstr>
      <vt:lpstr>固定定位2-2</vt:lpstr>
      <vt:lpstr>定位小结3-1</vt:lpstr>
      <vt:lpstr>定位小结3-2</vt:lpstr>
      <vt:lpstr>定位小结3-3</vt:lpstr>
      <vt:lpstr>学员操作—制作奖多多安全购彩页面</vt:lpstr>
      <vt:lpstr>共性问题集中讲解</vt:lpstr>
      <vt:lpstr>z-index属性</vt:lpstr>
      <vt:lpstr>网页元素透明度</vt:lpstr>
      <vt:lpstr>小结</vt:lpstr>
      <vt:lpstr>学员操作—当当图书榜</vt:lpstr>
      <vt:lpstr>共性问题集中讲解</vt:lpstr>
      <vt:lpstr>总结</vt:lpstr>
      <vt:lpstr>作业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第1章内容回顾</dc:title>
  <dc:creator>xiaojing.dai</dc:creator>
  <cp:lastModifiedBy>养乐多</cp:lastModifiedBy>
  <cp:revision>1087</cp:revision>
  <dcterms:created xsi:type="dcterms:W3CDTF">2006-03-08T06:55:00Z</dcterms:created>
  <dcterms:modified xsi:type="dcterms:W3CDTF">2021-11-29T09:31:06Z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2052-11.1.0.10524</vt:lpwstr>
  </property>
  <property fmtid="{D5CDD505-2E9C-101B-9397-08002B2CF9AE}" pid="3" name="ICV">
    <vt:lpwstr>8132787B8EAD4B6E80BDFC4D9ED79381</vt:lpwstr>
  </property>
</Properties>
</file>

<file path=docProps/thumbnail.jpeg>
</file>